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9" r:id="rId3"/>
    <p:sldId id="258" r:id="rId4"/>
    <p:sldId id="260" r:id="rId5"/>
    <p:sldId id="261" r:id="rId6"/>
    <p:sldId id="262" r:id="rId7"/>
    <p:sldId id="263" r:id="rId8"/>
    <p:sldId id="264" r:id="rId9"/>
    <p:sldId id="265" r:id="rId10"/>
    <p:sldId id="266" r:id="rId11"/>
    <p:sldId id="257" r:id="rId12"/>
    <p:sldId id="270" r:id="rId13"/>
    <p:sldId id="267" r:id="rId14"/>
    <p:sldId id="268" r:id="rId15"/>
    <p:sldId id="269" r:id="rId16"/>
    <p:sldId id="272" r:id="rId17"/>
    <p:sldId id="271" r:id="rId18"/>
    <p:sldId id="278" r:id="rId19"/>
    <p:sldId id="273" r:id="rId20"/>
    <p:sldId id="274" r:id="rId21"/>
    <p:sldId id="275" r:id="rId22"/>
    <p:sldId id="276" r:id="rId23"/>
    <p:sldId id="277" r:id="rId24"/>
    <p:sldId id="279" r:id="rId25"/>
    <p:sldId id="280"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D369"/>
    <a:srgbClr val="C25819"/>
    <a:srgbClr val="43AB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55B7EF-FBD5-524A-88E9-3F2DEFA6939F}" v="168" dt="2020-11-23T18:54:47.4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9875"/>
    <p:restoredTop sz="94694"/>
  </p:normalViewPr>
  <p:slideViewPr>
    <p:cSldViewPr snapToGrid="0" snapToObjects="1" showGuides="1">
      <p:cViewPr varScale="1">
        <p:scale>
          <a:sx n="112" d="100"/>
          <a:sy n="112" d="100"/>
        </p:scale>
        <p:origin x="208" y="536"/>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_rels/data4.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4.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4685FCE-F82F-47E9-9F94-948549B42DA1}"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6CA1FE38-8248-4323-9736-C5FA1434B244}">
      <dgm:prSet/>
      <dgm:spPr/>
      <dgm:t>
        <a:bodyPr/>
        <a:lstStyle/>
        <a:p>
          <a:r>
            <a:rPr lang="en-US"/>
            <a:t>A method to estimate the maturity of technology for space flight</a:t>
          </a:r>
        </a:p>
      </dgm:t>
    </dgm:pt>
    <dgm:pt modelId="{8B36513D-D655-4FBE-9DD3-0046CFBEDB4C}" type="parTrans" cxnId="{5C3E31AC-C14C-483A-8629-E496CBE80F0D}">
      <dgm:prSet/>
      <dgm:spPr/>
      <dgm:t>
        <a:bodyPr/>
        <a:lstStyle/>
        <a:p>
          <a:endParaRPr lang="en-US"/>
        </a:p>
      </dgm:t>
    </dgm:pt>
    <dgm:pt modelId="{625B8A57-242A-41B6-9708-A139C0D832F6}" type="sibTrans" cxnId="{5C3E31AC-C14C-483A-8629-E496CBE80F0D}">
      <dgm:prSet/>
      <dgm:spPr/>
      <dgm:t>
        <a:bodyPr/>
        <a:lstStyle/>
        <a:p>
          <a:endParaRPr lang="en-US"/>
        </a:p>
      </dgm:t>
    </dgm:pt>
    <dgm:pt modelId="{9504B6FC-A9F7-4B01-B443-AD56B52E4D53}">
      <dgm:prSet/>
      <dgm:spPr/>
      <dgm:t>
        <a:bodyPr/>
        <a:lstStyle/>
        <a:p>
          <a:r>
            <a:rPr lang="en-US" dirty="0">
              <a:solidFill>
                <a:schemeClr val="bg2"/>
              </a:solidFill>
            </a:rPr>
            <a:t>Supports efforts for risk management</a:t>
          </a:r>
        </a:p>
      </dgm:t>
    </dgm:pt>
    <dgm:pt modelId="{1E5D4B32-2D66-4A99-9286-8FE07896EDCC}" type="parTrans" cxnId="{A2D9AF27-88A5-44CB-A440-AE468C53DE33}">
      <dgm:prSet/>
      <dgm:spPr/>
      <dgm:t>
        <a:bodyPr/>
        <a:lstStyle/>
        <a:p>
          <a:endParaRPr lang="en-US"/>
        </a:p>
      </dgm:t>
    </dgm:pt>
    <dgm:pt modelId="{4FC567BE-8E89-43C4-A8EE-3AD249137045}" type="sibTrans" cxnId="{A2D9AF27-88A5-44CB-A440-AE468C53DE33}">
      <dgm:prSet/>
      <dgm:spPr/>
      <dgm:t>
        <a:bodyPr/>
        <a:lstStyle/>
        <a:p>
          <a:endParaRPr lang="en-US"/>
        </a:p>
      </dgm:t>
    </dgm:pt>
    <dgm:pt modelId="{CD06411E-6444-47D9-8912-27BD75D5D181}">
      <dgm:prSet/>
      <dgm:spPr/>
      <dgm:t>
        <a:bodyPr/>
        <a:lstStyle/>
        <a:p>
          <a:r>
            <a:rPr lang="en-US"/>
            <a:t>Can help at proposal/mission formulation</a:t>
          </a:r>
        </a:p>
      </dgm:t>
    </dgm:pt>
    <dgm:pt modelId="{B2BD3574-F9E6-4741-90D2-B0DCE02E3BD4}" type="parTrans" cxnId="{395CF3D4-7A8D-4813-AFDC-32BE0B0E6E6D}">
      <dgm:prSet/>
      <dgm:spPr/>
      <dgm:t>
        <a:bodyPr/>
        <a:lstStyle/>
        <a:p>
          <a:endParaRPr lang="en-US"/>
        </a:p>
      </dgm:t>
    </dgm:pt>
    <dgm:pt modelId="{E95057C5-F5D9-42CC-A43D-4A3FF1C1E162}" type="sibTrans" cxnId="{395CF3D4-7A8D-4813-AFDC-32BE0B0E6E6D}">
      <dgm:prSet/>
      <dgm:spPr/>
      <dgm:t>
        <a:bodyPr/>
        <a:lstStyle/>
        <a:p>
          <a:endParaRPr lang="en-US"/>
        </a:p>
      </dgm:t>
    </dgm:pt>
    <dgm:pt modelId="{3E5D903A-1747-4EEE-AE6A-CC005B5D53FE}">
      <dgm:prSet/>
      <dgm:spPr/>
      <dgm:t>
        <a:bodyPr/>
        <a:lstStyle/>
        <a:p>
          <a:r>
            <a:rPr lang="en-US"/>
            <a:t>Can help determine funding</a:t>
          </a:r>
        </a:p>
      </dgm:t>
    </dgm:pt>
    <dgm:pt modelId="{06F12825-0A90-47AA-9C16-51CC68A5CC47}" type="parTrans" cxnId="{AA2EE525-9801-404C-8A04-A447B925B74B}">
      <dgm:prSet/>
      <dgm:spPr/>
      <dgm:t>
        <a:bodyPr/>
        <a:lstStyle/>
        <a:p>
          <a:endParaRPr lang="en-US"/>
        </a:p>
      </dgm:t>
    </dgm:pt>
    <dgm:pt modelId="{38570B86-6449-4553-A9B7-75BE4792555B}" type="sibTrans" cxnId="{AA2EE525-9801-404C-8A04-A447B925B74B}">
      <dgm:prSet/>
      <dgm:spPr/>
      <dgm:t>
        <a:bodyPr/>
        <a:lstStyle/>
        <a:p>
          <a:endParaRPr lang="en-US"/>
        </a:p>
      </dgm:t>
    </dgm:pt>
    <dgm:pt modelId="{C7BC3FCF-F6C6-4851-8722-96647C458516}">
      <dgm:prSet/>
      <dgm:spPr/>
      <dgm:t>
        <a:bodyPr/>
        <a:lstStyle/>
        <a:p>
          <a:r>
            <a:rPr lang="en-US"/>
            <a:t>Does not require an identified user or to define user requirements</a:t>
          </a:r>
        </a:p>
      </dgm:t>
    </dgm:pt>
    <dgm:pt modelId="{FBC16C8E-773A-4B2B-B85C-E920F980D04F}" type="parTrans" cxnId="{EF9AAAD3-528F-41E4-B858-9EC89D73B892}">
      <dgm:prSet/>
      <dgm:spPr/>
      <dgm:t>
        <a:bodyPr/>
        <a:lstStyle/>
        <a:p>
          <a:endParaRPr lang="en-US"/>
        </a:p>
      </dgm:t>
    </dgm:pt>
    <dgm:pt modelId="{C629D3E2-DFFE-485E-8206-5532D9E26446}" type="sibTrans" cxnId="{EF9AAAD3-528F-41E4-B858-9EC89D73B892}">
      <dgm:prSet/>
      <dgm:spPr/>
      <dgm:t>
        <a:bodyPr/>
        <a:lstStyle/>
        <a:p>
          <a:endParaRPr lang="en-US"/>
        </a:p>
      </dgm:t>
    </dgm:pt>
    <dgm:pt modelId="{33074620-F42A-0249-8EE8-5337A0919D39}" type="pres">
      <dgm:prSet presAssocID="{B4685FCE-F82F-47E9-9F94-948549B42DA1}" presName="diagram" presStyleCnt="0">
        <dgm:presLayoutVars>
          <dgm:dir/>
          <dgm:resizeHandles val="exact"/>
        </dgm:presLayoutVars>
      </dgm:prSet>
      <dgm:spPr/>
    </dgm:pt>
    <dgm:pt modelId="{28E952A2-EBB6-764E-AF22-09D89D3FEA12}" type="pres">
      <dgm:prSet presAssocID="{6CA1FE38-8248-4323-9736-C5FA1434B244}" presName="node" presStyleLbl="node1" presStyleIdx="0" presStyleCnt="5">
        <dgm:presLayoutVars>
          <dgm:bulletEnabled val="1"/>
        </dgm:presLayoutVars>
      </dgm:prSet>
      <dgm:spPr/>
    </dgm:pt>
    <dgm:pt modelId="{D505F413-09DB-704B-8B6D-1E49E3470F18}" type="pres">
      <dgm:prSet presAssocID="{625B8A57-242A-41B6-9708-A139C0D832F6}" presName="sibTrans" presStyleCnt="0"/>
      <dgm:spPr/>
    </dgm:pt>
    <dgm:pt modelId="{3537A844-B08E-2F40-B9FA-AA35DFC68B97}" type="pres">
      <dgm:prSet presAssocID="{9504B6FC-A9F7-4B01-B443-AD56B52E4D53}" presName="node" presStyleLbl="node1" presStyleIdx="1" presStyleCnt="5">
        <dgm:presLayoutVars>
          <dgm:bulletEnabled val="1"/>
        </dgm:presLayoutVars>
      </dgm:prSet>
      <dgm:spPr/>
    </dgm:pt>
    <dgm:pt modelId="{5070562B-6FAF-3E49-A8DE-3F9B0722E36D}" type="pres">
      <dgm:prSet presAssocID="{4FC567BE-8E89-43C4-A8EE-3AD249137045}" presName="sibTrans" presStyleCnt="0"/>
      <dgm:spPr/>
    </dgm:pt>
    <dgm:pt modelId="{B7468F4B-0A6D-0646-A2C2-ED83C2587349}" type="pres">
      <dgm:prSet presAssocID="{CD06411E-6444-47D9-8912-27BD75D5D181}" presName="node" presStyleLbl="node1" presStyleIdx="2" presStyleCnt="5">
        <dgm:presLayoutVars>
          <dgm:bulletEnabled val="1"/>
        </dgm:presLayoutVars>
      </dgm:prSet>
      <dgm:spPr/>
    </dgm:pt>
    <dgm:pt modelId="{7E6A71F5-1451-3848-B293-E2D6D7B1BBDB}" type="pres">
      <dgm:prSet presAssocID="{E95057C5-F5D9-42CC-A43D-4A3FF1C1E162}" presName="sibTrans" presStyleCnt="0"/>
      <dgm:spPr/>
    </dgm:pt>
    <dgm:pt modelId="{99864F06-362B-DA43-B5E4-03508EB44626}" type="pres">
      <dgm:prSet presAssocID="{3E5D903A-1747-4EEE-AE6A-CC005B5D53FE}" presName="node" presStyleLbl="node1" presStyleIdx="3" presStyleCnt="5">
        <dgm:presLayoutVars>
          <dgm:bulletEnabled val="1"/>
        </dgm:presLayoutVars>
      </dgm:prSet>
      <dgm:spPr/>
    </dgm:pt>
    <dgm:pt modelId="{B93C7919-6926-5B46-A5AB-C89081D2F567}" type="pres">
      <dgm:prSet presAssocID="{38570B86-6449-4553-A9B7-75BE4792555B}" presName="sibTrans" presStyleCnt="0"/>
      <dgm:spPr/>
    </dgm:pt>
    <dgm:pt modelId="{3DA39B7A-360A-DF46-9D9D-29F234E1FA01}" type="pres">
      <dgm:prSet presAssocID="{C7BC3FCF-F6C6-4851-8722-96647C458516}" presName="node" presStyleLbl="node1" presStyleIdx="4" presStyleCnt="5">
        <dgm:presLayoutVars>
          <dgm:bulletEnabled val="1"/>
        </dgm:presLayoutVars>
      </dgm:prSet>
      <dgm:spPr/>
    </dgm:pt>
  </dgm:ptLst>
  <dgm:cxnLst>
    <dgm:cxn modelId="{FA2C8618-3A3B-534A-9CA1-681247A08077}" type="presOf" srcId="{3E5D903A-1747-4EEE-AE6A-CC005B5D53FE}" destId="{99864F06-362B-DA43-B5E4-03508EB44626}" srcOrd="0" destOrd="0" presId="urn:microsoft.com/office/officeart/2005/8/layout/default"/>
    <dgm:cxn modelId="{CC3FAC19-E2A9-D44A-94E6-D503625EE4C1}" type="presOf" srcId="{6CA1FE38-8248-4323-9736-C5FA1434B244}" destId="{28E952A2-EBB6-764E-AF22-09D89D3FEA12}" srcOrd="0" destOrd="0" presId="urn:microsoft.com/office/officeart/2005/8/layout/default"/>
    <dgm:cxn modelId="{AA2EE525-9801-404C-8A04-A447B925B74B}" srcId="{B4685FCE-F82F-47E9-9F94-948549B42DA1}" destId="{3E5D903A-1747-4EEE-AE6A-CC005B5D53FE}" srcOrd="3" destOrd="0" parTransId="{06F12825-0A90-47AA-9C16-51CC68A5CC47}" sibTransId="{38570B86-6449-4553-A9B7-75BE4792555B}"/>
    <dgm:cxn modelId="{A2D9AF27-88A5-44CB-A440-AE468C53DE33}" srcId="{B4685FCE-F82F-47E9-9F94-948549B42DA1}" destId="{9504B6FC-A9F7-4B01-B443-AD56B52E4D53}" srcOrd="1" destOrd="0" parTransId="{1E5D4B32-2D66-4A99-9286-8FE07896EDCC}" sibTransId="{4FC567BE-8E89-43C4-A8EE-3AD249137045}"/>
    <dgm:cxn modelId="{2EB9FA5F-D0DB-3648-B9B3-8875D70DC91D}" type="presOf" srcId="{C7BC3FCF-F6C6-4851-8722-96647C458516}" destId="{3DA39B7A-360A-DF46-9D9D-29F234E1FA01}" srcOrd="0" destOrd="0" presId="urn:microsoft.com/office/officeart/2005/8/layout/default"/>
    <dgm:cxn modelId="{A7433476-7285-5E45-A66D-378B6ED12C1A}" type="presOf" srcId="{9504B6FC-A9F7-4B01-B443-AD56B52E4D53}" destId="{3537A844-B08E-2F40-B9FA-AA35DFC68B97}" srcOrd="0" destOrd="0" presId="urn:microsoft.com/office/officeart/2005/8/layout/default"/>
    <dgm:cxn modelId="{5C3E31AC-C14C-483A-8629-E496CBE80F0D}" srcId="{B4685FCE-F82F-47E9-9F94-948549B42DA1}" destId="{6CA1FE38-8248-4323-9736-C5FA1434B244}" srcOrd="0" destOrd="0" parTransId="{8B36513D-D655-4FBE-9DD3-0046CFBEDB4C}" sibTransId="{625B8A57-242A-41B6-9708-A139C0D832F6}"/>
    <dgm:cxn modelId="{FC4E8BB1-DC9F-B54B-916C-9F3AA718AEDA}" type="presOf" srcId="{CD06411E-6444-47D9-8912-27BD75D5D181}" destId="{B7468F4B-0A6D-0646-A2C2-ED83C2587349}" srcOrd="0" destOrd="0" presId="urn:microsoft.com/office/officeart/2005/8/layout/default"/>
    <dgm:cxn modelId="{EF9AAAD3-528F-41E4-B858-9EC89D73B892}" srcId="{B4685FCE-F82F-47E9-9F94-948549B42DA1}" destId="{C7BC3FCF-F6C6-4851-8722-96647C458516}" srcOrd="4" destOrd="0" parTransId="{FBC16C8E-773A-4B2B-B85C-E920F980D04F}" sibTransId="{C629D3E2-DFFE-485E-8206-5532D9E26446}"/>
    <dgm:cxn modelId="{395CF3D4-7A8D-4813-AFDC-32BE0B0E6E6D}" srcId="{B4685FCE-F82F-47E9-9F94-948549B42DA1}" destId="{CD06411E-6444-47D9-8912-27BD75D5D181}" srcOrd="2" destOrd="0" parTransId="{B2BD3574-F9E6-4741-90D2-B0DCE02E3BD4}" sibTransId="{E95057C5-F5D9-42CC-A43D-4A3FF1C1E162}"/>
    <dgm:cxn modelId="{D7303CDB-6362-E846-8328-A12521EE37B5}" type="presOf" srcId="{B4685FCE-F82F-47E9-9F94-948549B42DA1}" destId="{33074620-F42A-0249-8EE8-5337A0919D39}" srcOrd="0" destOrd="0" presId="urn:microsoft.com/office/officeart/2005/8/layout/default"/>
    <dgm:cxn modelId="{B95535D9-8186-674A-95FC-0E26F6CA70A1}" type="presParOf" srcId="{33074620-F42A-0249-8EE8-5337A0919D39}" destId="{28E952A2-EBB6-764E-AF22-09D89D3FEA12}" srcOrd="0" destOrd="0" presId="urn:microsoft.com/office/officeart/2005/8/layout/default"/>
    <dgm:cxn modelId="{D9793820-CF96-FA48-B8EE-EAC64A943D3F}" type="presParOf" srcId="{33074620-F42A-0249-8EE8-5337A0919D39}" destId="{D505F413-09DB-704B-8B6D-1E49E3470F18}" srcOrd="1" destOrd="0" presId="urn:microsoft.com/office/officeart/2005/8/layout/default"/>
    <dgm:cxn modelId="{B7AC203D-0CE8-8F44-9948-0043D2320FC7}" type="presParOf" srcId="{33074620-F42A-0249-8EE8-5337A0919D39}" destId="{3537A844-B08E-2F40-B9FA-AA35DFC68B97}" srcOrd="2" destOrd="0" presId="urn:microsoft.com/office/officeart/2005/8/layout/default"/>
    <dgm:cxn modelId="{4C60E2A3-84E6-DC4D-8F6F-DC22F32F0E3A}" type="presParOf" srcId="{33074620-F42A-0249-8EE8-5337A0919D39}" destId="{5070562B-6FAF-3E49-A8DE-3F9B0722E36D}" srcOrd="3" destOrd="0" presId="urn:microsoft.com/office/officeart/2005/8/layout/default"/>
    <dgm:cxn modelId="{15915736-7053-8D40-9AB9-BB507F3CDC6A}" type="presParOf" srcId="{33074620-F42A-0249-8EE8-5337A0919D39}" destId="{B7468F4B-0A6D-0646-A2C2-ED83C2587349}" srcOrd="4" destOrd="0" presId="urn:microsoft.com/office/officeart/2005/8/layout/default"/>
    <dgm:cxn modelId="{CAC11FE6-6374-DE46-9D85-9712B03E8A62}" type="presParOf" srcId="{33074620-F42A-0249-8EE8-5337A0919D39}" destId="{7E6A71F5-1451-3848-B293-E2D6D7B1BBDB}" srcOrd="5" destOrd="0" presId="urn:microsoft.com/office/officeart/2005/8/layout/default"/>
    <dgm:cxn modelId="{74D304EF-65EC-6F4B-A731-DA0A7D6F6938}" type="presParOf" srcId="{33074620-F42A-0249-8EE8-5337A0919D39}" destId="{99864F06-362B-DA43-B5E4-03508EB44626}" srcOrd="6" destOrd="0" presId="urn:microsoft.com/office/officeart/2005/8/layout/default"/>
    <dgm:cxn modelId="{A70537EE-4A36-D64C-A4DB-88791335D551}" type="presParOf" srcId="{33074620-F42A-0249-8EE8-5337A0919D39}" destId="{B93C7919-6926-5B46-A5AB-C89081D2F567}" srcOrd="7" destOrd="0" presId="urn:microsoft.com/office/officeart/2005/8/layout/default"/>
    <dgm:cxn modelId="{CBC8ED6A-CC1C-634B-B65E-C8EADD9768A6}" type="presParOf" srcId="{33074620-F42A-0249-8EE8-5337A0919D39}" destId="{3DA39B7A-360A-DF46-9D9D-29F234E1FA01}" srcOrd="8"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4E8989-16FD-4DD9-BC6A-C3C200BDEEC5}"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15CDCA42-E692-4018-8F4F-1777306EAAB5}">
      <dgm:prSet/>
      <dgm:spPr/>
      <dgm:t>
        <a:bodyPr/>
        <a:lstStyle/>
        <a:p>
          <a:r>
            <a:rPr lang="en-US" i="1" u="sng"/>
            <a:t>Communication Tool:</a:t>
          </a:r>
          <a:r>
            <a:rPr lang="en-US"/>
            <a:t> convey progress of the project towards sustained use.</a:t>
          </a:r>
        </a:p>
      </dgm:t>
    </dgm:pt>
    <dgm:pt modelId="{01FF3F84-BB78-46B9-81F5-DD247666F611}" type="parTrans" cxnId="{898A20C9-8BB0-40AE-B321-2AC2C3D52B5E}">
      <dgm:prSet/>
      <dgm:spPr/>
      <dgm:t>
        <a:bodyPr/>
        <a:lstStyle/>
        <a:p>
          <a:endParaRPr lang="en-US"/>
        </a:p>
      </dgm:t>
    </dgm:pt>
    <dgm:pt modelId="{29D66B0C-4425-4B5D-AA66-6D941DBF9EC0}" type="sibTrans" cxnId="{898A20C9-8BB0-40AE-B321-2AC2C3D52B5E}">
      <dgm:prSet/>
      <dgm:spPr/>
      <dgm:t>
        <a:bodyPr/>
        <a:lstStyle/>
        <a:p>
          <a:endParaRPr lang="en-US"/>
        </a:p>
      </dgm:t>
    </dgm:pt>
    <dgm:pt modelId="{3FE54627-7B27-48C9-9493-E68AB81BB261}">
      <dgm:prSet/>
      <dgm:spPr/>
      <dgm:t>
        <a:bodyPr/>
        <a:lstStyle/>
        <a:p>
          <a:r>
            <a:rPr lang="en-US" i="1" u="sng"/>
            <a:t>Analysis Tool :</a:t>
          </a:r>
          <a:r>
            <a:rPr lang="en-US"/>
            <a:t> assess progress of a project towards completion.</a:t>
          </a:r>
        </a:p>
      </dgm:t>
    </dgm:pt>
    <dgm:pt modelId="{9ACC013F-1919-4B7C-ADFB-FCA029A26CE7}" type="parTrans" cxnId="{B88B5DE2-7627-44CD-9AF8-199DABD833A4}">
      <dgm:prSet/>
      <dgm:spPr/>
      <dgm:t>
        <a:bodyPr/>
        <a:lstStyle/>
        <a:p>
          <a:endParaRPr lang="en-US"/>
        </a:p>
      </dgm:t>
    </dgm:pt>
    <dgm:pt modelId="{14CB046C-7B29-46DF-936E-EC7ECFC326A3}" type="sibTrans" cxnId="{B88B5DE2-7627-44CD-9AF8-199DABD833A4}">
      <dgm:prSet/>
      <dgm:spPr/>
      <dgm:t>
        <a:bodyPr/>
        <a:lstStyle/>
        <a:p>
          <a:endParaRPr lang="en-US"/>
        </a:p>
      </dgm:t>
    </dgm:pt>
    <dgm:pt modelId="{3AB55C4D-E15F-4692-8D82-65EFD1A5A3BC}">
      <dgm:prSet/>
      <dgm:spPr/>
      <dgm:t>
        <a:bodyPr/>
        <a:lstStyle/>
        <a:p>
          <a:r>
            <a:rPr lang="en-US" i="1" u="sng"/>
            <a:t>Reporting Tool:</a:t>
          </a:r>
          <a:r>
            <a:rPr lang="en-US"/>
            <a:t> convey performance goals and completion of goals to funding agencies.</a:t>
          </a:r>
        </a:p>
      </dgm:t>
    </dgm:pt>
    <dgm:pt modelId="{24E45BC7-8747-41F2-85F3-E6FB8DD9E142}" type="parTrans" cxnId="{28F5F8DD-DAC8-4DB1-AA8F-C39C2838B849}">
      <dgm:prSet/>
      <dgm:spPr/>
      <dgm:t>
        <a:bodyPr/>
        <a:lstStyle/>
        <a:p>
          <a:endParaRPr lang="en-US"/>
        </a:p>
      </dgm:t>
    </dgm:pt>
    <dgm:pt modelId="{EC4EB5D0-369C-4E35-8571-4E69CDCD6CBE}" type="sibTrans" cxnId="{28F5F8DD-DAC8-4DB1-AA8F-C39C2838B849}">
      <dgm:prSet/>
      <dgm:spPr/>
      <dgm:t>
        <a:bodyPr/>
        <a:lstStyle/>
        <a:p>
          <a:endParaRPr lang="en-US"/>
        </a:p>
      </dgm:t>
    </dgm:pt>
    <dgm:pt modelId="{F014DB77-175F-4876-8C1D-9F5B4BDA6A9F}">
      <dgm:prSet/>
      <dgm:spPr/>
      <dgm:t>
        <a:bodyPr/>
        <a:lstStyle/>
        <a:p>
          <a:r>
            <a:rPr lang="en-US" i="1" u="sng"/>
            <a:t>Diagnostic Tool :</a:t>
          </a:r>
          <a:r>
            <a:rPr lang="en-US"/>
            <a:t> identify roadblocks in development.</a:t>
          </a:r>
        </a:p>
      </dgm:t>
    </dgm:pt>
    <dgm:pt modelId="{D45F2608-552D-4CFD-86BE-A0C5A7E92890}" type="parTrans" cxnId="{D28B4FC9-0686-4F8E-BC91-B17082531510}">
      <dgm:prSet/>
      <dgm:spPr/>
      <dgm:t>
        <a:bodyPr/>
        <a:lstStyle/>
        <a:p>
          <a:endParaRPr lang="en-US"/>
        </a:p>
      </dgm:t>
    </dgm:pt>
    <dgm:pt modelId="{251559E7-3936-48FF-9D92-F1483D448425}" type="sibTrans" cxnId="{D28B4FC9-0686-4F8E-BC91-B17082531510}">
      <dgm:prSet/>
      <dgm:spPr/>
      <dgm:t>
        <a:bodyPr/>
        <a:lstStyle/>
        <a:p>
          <a:endParaRPr lang="en-US"/>
        </a:p>
      </dgm:t>
    </dgm:pt>
    <dgm:pt modelId="{78550330-2F1A-4B42-AF0B-DD7AD08F955B}" type="pres">
      <dgm:prSet presAssocID="{1E4E8989-16FD-4DD9-BC6A-C3C200BDEEC5}" presName="vert0" presStyleCnt="0">
        <dgm:presLayoutVars>
          <dgm:dir/>
          <dgm:animOne val="branch"/>
          <dgm:animLvl val="lvl"/>
        </dgm:presLayoutVars>
      </dgm:prSet>
      <dgm:spPr/>
    </dgm:pt>
    <dgm:pt modelId="{17B120FF-ED45-6D42-A005-99A77ADC41C2}" type="pres">
      <dgm:prSet presAssocID="{15CDCA42-E692-4018-8F4F-1777306EAAB5}" presName="thickLine" presStyleLbl="alignNode1" presStyleIdx="0" presStyleCnt="4"/>
      <dgm:spPr/>
    </dgm:pt>
    <dgm:pt modelId="{481875EC-B597-174F-9222-58C66BD2127C}" type="pres">
      <dgm:prSet presAssocID="{15CDCA42-E692-4018-8F4F-1777306EAAB5}" presName="horz1" presStyleCnt="0"/>
      <dgm:spPr/>
    </dgm:pt>
    <dgm:pt modelId="{2BC863A2-FEEE-8E48-A2E2-2678530FDF5A}" type="pres">
      <dgm:prSet presAssocID="{15CDCA42-E692-4018-8F4F-1777306EAAB5}" presName="tx1" presStyleLbl="revTx" presStyleIdx="0" presStyleCnt="4"/>
      <dgm:spPr/>
    </dgm:pt>
    <dgm:pt modelId="{9C96CBE2-DB2D-6C47-83B1-8DC8A119856F}" type="pres">
      <dgm:prSet presAssocID="{15CDCA42-E692-4018-8F4F-1777306EAAB5}" presName="vert1" presStyleCnt="0"/>
      <dgm:spPr/>
    </dgm:pt>
    <dgm:pt modelId="{AEF03545-E94C-6F4D-A666-D310987F9E88}" type="pres">
      <dgm:prSet presAssocID="{3FE54627-7B27-48C9-9493-E68AB81BB261}" presName="thickLine" presStyleLbl="alignNode1" presStyleIdx="1" presStyleCnt="4"/>
      <dgm:spPr/>
    </dgm:pt>
    <dgm:pt modelId="{B1F44CC6-FFBE-3241-953E-FA41EB7ECBF5}" type="pres">
      <dgm:prSet presAssocID="{3FE54627-7B27-48C9-9493-E68AB81BB261}" presName="horz1" presStyleCnt="0"/>
      <dgm:spPr/>
    </dgm:pt>
    <dgm:pt modelId="{78DF34DF-4EC6-C746-ADC9-1116C49955A4}" type="pres">
      <dgm:prSet presAssocID="{3FE54627-7B27-48C9-9493-E68AB81BB261}" presName="tx1" presStyleLbl="revTx" presStyleIdx="1" presStyleCnt="4"/>
      <dgm:spPr/>
    </dgm:pt>
    <dgm:pt modelId="{25BDB3F5-7372-8F4C-814E-EA214DD46E6F}" type="pres">
      <dgm:prSet presAssocID="{3FE54627-7B27-48C9-9493-E68AB81BB261}" presName="vert1" presStyleCnt="0"/>
      <dgm:spPr/>
    </dgm:pt>
    <dgm:pt modelId="{C082F717-9F05-B34F-8E37-DFE4FB6F9883}" type="pres">
      <dgm:prSet presAssocID="{3AB55C4D-E15F-4692-8D82-65EFD1A5A3BC}" presName="thickLine" presStyleLbl="alignNode1" presStyleIdx="2" presStyleCnt="4"/>
      <dgm:spPr/>
    </dgm:pt>
    <dgm:pt modelId="{4FCA964D-3CDF-824D-8C36-22251679991B}" type="pres">
      <dgm:prSet presAssocID="{3AB55C4D-E15F-4692-8D82-65EFD1A5A3BC}" presName="horz1" presStyleCnt="0"/>
      <dgm:spPr/>
    </dgm:pt>
    <dgm:pt modelId="{44B12231-3542-B84E-B356-86FC14A9B1A4}" type="pres">
      <dgm:prSet presAssocID="{3AB55C4D-E15F-4692-8D82-65EFD1A5A3BC}" presName="tx1" presStyleLbl="revTx" presStyleIdx="2" presStyleCnt="4"/>
      <dgm:spPr/>
    </dgm:pt>
    <dgm:pt modelId="{5D3F76C8-9A32-B04A-B65A-55860C9067D0}" type="pres">
      <dgm:prSet presAssocID="{3AB55C4D-E15F-4692-8D82-65EFD1A5A3BC}" presName="vert1" presStyleCnt="0"/>
      <dgm:spPr/>
    </dgm:pt>
    <dgm:pt modelId="{034DEF72-3222-F945-B878-CAB150623BFF}" type="pres">
      <dgm:prSet presAssocID="{F014DB77-175F-4876-8C1D-9F5B4BDA6A9F}" presName="thickLine" presStyleLbl="alignNode1" presStyleIdx="3" presStyleCnt="4"/>
      <dgm:spPr/>
    </dgm:pt>
    <dgm:pt modelId="{CB807A76-AA0C-5240-ADBA-C5592B4C3D3F}" type="pres">
      <dgm:prSet presAssocID="{F014DB77-175F-4876-8C1D-9F5B4BDA6A9F}" presName="horz1" presStyleCnt="0"/>
      <dgm:spPr/>
    </dgm:pt>
    <dgm:pt modelId="{E3355827-34CF-3E44-A586-D16A649E5308}" type="pres">
      <dgm:prSet presAssocID="{F014DB77-175F-4876-8C1D-9F5B4BDA6A9F}" presName="tx1" presStyleLbl="revTx" presStyleIdx="3" presStyleCnt="4"/>
      <dgm:spPr/>
    </dgm:pt>
    <dgm:pt modelId="{F856E290-C4FB-8640-83D9-E269D43B6661}" type="pres">
      <dgm:prSet presAssocID="{F014DB77-175F-4876-8C1D-9F5B4BDA6A9F}" presName="vert1" presStyleCnt="0"/>
      <dgm:spPr/>
    </dgm:pt>
  </dgm:ptLst>
  <dgm:cxnLst>
    <dgm:cxn modelId="{53817C10-8A2B-934E-95FC-E36E46FA0F36}" type="presOf" srcId="{3FE54627-7B27-48C9-9493-E68AB81BB261}" destId="{78DF34DF-4EC6-C746-ADC9-1116C49955A4}" srcOrd="0" destOrd="0" presId="urn:microsoft.com/office/officeart/2008/layout/LinedList"/>
    <dgm:cxn modelId="{3057B317-5E6B-D341-953A-D54D00582147}" type="presOf" srcId="{F014DB77-175F-4876-8C1D-9F5B4BDA6A9F}" destId="{E3355827-34CF-3E44-A586-D16A649E5308}" srcOrd="0" destOrd="0" presId="urn:microsoft.com/office/officeart/2008/layout/LinedList"/>
    <dgm:cxn modelId="{ECAE0954-64D7-2542-AE30-7B28CD486843}" type="presOf" srcId="{1E4E8989-16FD-4DD9-BC6A-C3C200BDEEC5}" destId="{78550330-2F1A-4B42-AF0B-DD7AD08F955B}" srcOrd="0" destOrd="0" presId="urn:microsoft.com/office/officeart/2008/layout/LinedList"/>
    <dgm:cxn modelId="{2063596A-B10D-3F4D-9DC4-C3D5CD149CC5}" type="presOf" srcId="{3AB55C4D-E15F-4692-8D82-65EFD1A5A3BC}" destId="{44B12231-3542-B84E-B356-86FC14A9B1A4}" srcOrd="0" destOrd="0" presId="urn:microsoft.com/office/officeart/2008/layout/LinedList"/>
    <dgm:cxn modelId="{898A20C9-8BB0-40AE-B321-2AC2C3D52B5E}" srcId="{1E4E8989-16FD-4DD9-BC6A-C3C200BDEEC5}" destId="{15CDCA42-E692-4018-8F4F-1777306EAAB5}" srcOrd="0" destOrd="0" parTransId="{01FF3F84-BB78-46B9-81F5-DD247666F611}" sibTransId="{29D66B0C-4425-4B5D-AA66-6D941DBF9EC0}"/>
    <dgm:cxn modelId="{D28B4FC9-0686-4F8E-BC91-B17082531510}" srcId="{1E4E8989-16FD-4DD9-BC6A-C3C200BDEEC5}" destId="{F014DB77-175F-4876-8C1D-9F5B4BDA6A9F}" srcOrd="3" destOrd="0" parTransId="{D45F2608-552D-4CFD-86BE-A0C5A7E92890}" sibTransId="{251559E7-3936-48FF-9D92-F1483D448425}"/>
    <dgm:cxn modelId="{28F5F8DD-DAC8-4DB1-AA8F-C39C2838B849}" srcId="{1E4E8989-16FD-4DD9-BC6A-C3C200BDEEC5}" destId="{3AB55C4D-E15F-4692-8D82-65EFD1A5A3BC}" srcOrd="2" destOrd="0" parTransId="{24E45BC7-8747-41F2-85F3-E6FB8DD9E142}" sibTransId="{EC4EB5D0-369C-4E35-8571-4E69CDCD6CBE}"/>
    <dgm:cxn modelId="{B88B5DE2-7627-44CD-9AF8-199DABD833A4}" srcId="{1E4E8989-16FD-4DD9-BC6A-C3C200BDEEC5}" destId="{3FE54627-7B27-48C9-9493-E68AB81BB261}" srcOrd="1" destOrd="0" parTransId="{9ACC013F-1919-4B7C-ADFB-FCA029A26CE7}" sibTransId="{14CB046C-7B29-46DF-936E-EC7ECFC326A3}"/>
    <dgm:cxn modelId="{28F603E5-4E86-FF4F-B44D-AAC2E434ADF9}" type="presOf" srcId="{15CDCA42-E692-4018-8F4F-1777306EAAB5}" destId="{2BC863A2-FEEE-8E48-A2E2-2678530FDF5A}" srcOrd="0" destOrd="0" presId="urn:microsoft.com/office/officeart/2008/layout/LinedList"/>
    <dgm:cxn modelId="{4B548449-184E-CB4B-996E-298CFA97D080}" type="presParOf" srcId="{78550330-2F1A-4B42-AF0B-DD7AD08F955B}" destId="{17B120FF-ED45-6D42-A005-99A77ADC41C2}" srcOrd="0" destOrd="0" presId="urn:microsoft.com/office/officeart/2008/layout/LinedList"/>
    <dgm:cxn modelId="{CDD9EA8D-D633-AB4A-AA72-7689F8C3577C}" type="presParOf" srcId="{78550330-2F1A-4B42-AF0B-DD7AD08F955B}" destId="{481875EC-B597-174F-9222-58C66BD2127C}" srcOrd="1" destOrd="0" presId="urn:microsoft.com/office/officeart/2008/layout/LinedList"/>
    <dgm:cxn modelId="{C0520923-0858-5744-8F92-4AA2E67EE6BC}" type="presParOf" srcId="{481875EC-B597-174F-9222-58C66BD2127C}" destId="{2BC863A2-FEEE-8E48-A2E2-2678530FDF5A}" srcOrd="0" destOrd="0" presId="urn:microsoft.com/office/officeart/2008/layout/LinedList"/>
    <dgm:cxn modelId="{CA1D5AD0-882E-8747-BD4A-149BF4B968E1}" type="presParOf" srcId="{481875EC-B597-174F-9222-58C66BD2127C}" destId="{9C96CBE2-DB2D-6C47-83B1-8DC8A119856F}" srcOrd="1" destOrd="0" presId="urn:microsoft.com/office/officeart/2008/layout/LinedList"/>
    <dgm:cxn modelId="{403D574F-D19D-1F42-A695-76B6021CDBA4}" type="presParOf" srcId="{78550330-2F1A-4B42-AF0B-DD7AD08F955B}" destId="{AEF03545-E94C-6F4D-A666-D310987F9E88}" srcOrd="2" destOrd="0" presId="urn:microsoft.com/office/officeart/2008/layout/LinedList"/>
    <dgm:cxn modelId="{5B3E02DB-08FD-8D41-98AB-8C6C1F2BDE61}" type="presParOf" srcId="{78550330-2F1A-4B42-AF0B-DD7AD08F955B}" destId="{B1F44CC6-FFBE-3241-953E-FA41EB7ECBF5}" srcOrd="3" destOrd="0" presId="urn:microsoft.com/office/officeart/2008/layout/LinedList"/>
    <dgm:cxn modelId="{D1F22821-4FFE-1F4E-B9EE-F3C5F67A83E5}" type="presParOf" srcId="{B1F44CC6-FFBE-3241-953E-FA41EB7ECBF5}" destId="{78DF34DF-4EC6-C746-ADC9-1116C49955A4}" srcOrd="0" destOrd="0" presId="urn:microsoft.com/office/officeart/2008/layout/LinedList"/>
    <dgm:cxn modelId="{B50BBE15-80DE-1B47-BB0F-02AEDCE17FD6}" type="presParOf" srcId="{B1F44CC6-FFBE-3241-953E-FA41EB7ECBF5}" destId="{25BDB3F5-7372-8F4C-814E-EA214DD46E6F}" srcOrd="1" destOrd="0" presId="urn:microsoft.com/office/officeart/2008/layout/LinedList"/>
    <dgm:cxn modelId="{F0C6CE66-8B84-D945-BF68-AA75CF9C5F73}" type="presParOf" srcId="{78550330-2F1A-4B42-AF0B-DD7AD08F955B}" destId="{C082F717-9F05-B34F-8E37-DFE4FB6F9883}" srcOrd="4" destOrd="0" presId="urn:microsoft.com/office/officeart/2008/layout/LinedList"/>
    <dgm:cxn modelId="{0BA90661-3CF7-894A-A764-C7F344E37420}" type="presParOf" srcId="{78550330-2F1A-4B42-AF0B-DD7AD08F955B}" destId="{4FCA964D-3CDF-824D-8C36-22251679991B}" srcOrd="5" destOrd="0" presId="urn:microsoft.com/office/officeart/2008/layout/LinedList"/>
    <dgm:cxn modelId="{47FF5CB8-756D-9947-A7BE-E22E41CDD75B}" type="presParOf" srcId="{4FCA964D-3CDF-824D-8C36-22251679991B}" destId="{44B12231-3542-B84E-B356-86FC14A9B1A4}" srcOrd="0" destOrd="0" presId="urn:microsoft.com/office/officeart/2008/layout/LinedList"/>
    <dgm:cxn modelId="{2D06BCA0-C243-F740-B3A7-3697DD8DBEAF}" type="presParOf" srcId="{4FCA964D-3CDF-824D-8C36-22251679991B}" destId="{5D3F76C8-9A32-B04A-B65A-55860C9067D0}" srcOrd="1" destOrd="0" presId="urn:microsoft.com/office/officeart/2008/layout/LinedList"/>
    <dgm:cxn modelId="{E1E73415-1167-5E42-9BB8-CB50EEEA62F8}" type="presParOf" srcId="{78550330-2F1A-4B42-AF0B-DD7AD08F955B}" destId="{034DEF72-3222-F945-B878-CAB150623BFF}" srcOrd="6" destOrd="0" presId="urn:microsoft.com/office/officeart/2008/layout/LinedList"/>
    <dgm:cxn modelId="{A42C17C6-E7EF-464F-959E-7E56FCDC9A92}" type="presParOf" srcId="{78550330-2F1A-4B42-AF0B-DD7AD08F955B}" destId="{CB807A76-AA0C-5240-ADBA-C5592B4C3D3F}" srcOrd="7" destOrd="0" presId="urn:microsoft.com/office/officeart/2008/layout/LinedList"/>
    <dgm:cxn modelId="{19894442-1A4B-0F40-A9E7-7AB1FC8140E6}" type="presParOf" srcId="{CB807A76-AA0C-5240-ADBA-C5592B4C3D3F}" destId="{E3355827-34CF-3E44-A586-D16A649E5308}" srcOrd="0" destOrd="0" presId="urn:microsoft.com/office/officeart/2008/layout/LinedList"/>
    <dgm:cxn modelId="{8B02B725-66EF-3E49-B6E3-C3BFC7E0AB0F}" type="presParOf" srcId="{CB807A76-AA0C-5240-ADBA-C5592B4C3D3F}" destId="{F856E290-C4FB-8640-83D9-E269D43B6661}"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D50B8B2-33C6-49F4-9004-48E6D6C02DEE}"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7536A141-C1A7-4067-B744-CA2C60D14D40}">
      <dgm:prSet/>
      <dgm:spPr/>
      <dgm:t>
        <a:bodyPr/>
        <a:lstStyle/>
        <a:p>
          <a:r>
            <a:rPr lang="en-US"/>
            <a:t>Barrier for effective applied space weather: (from the research side)</a:t>
          </a:r>
        </a:p>
      </dgm:t>
    </dgm:pt>
    <dgm:pt modelId="{BBB1515F-4891-4064-BCDE-D343EAB5DB73}" type="parTrans" cxnId="{DBADD4BF-4D16-426D-B8D5-03373110A892}">
      <dgm:prSet/>
      <dgm:spPr/>
      <dgm:t>
        <a:bodyPr/>
        <a:lstStyle/>
        <a:p>
          <a:endParaRPr lang="en-US"/>
        </a:p>
      </dgm:t>
    </dgm:pt>
    <dgm:pt modelId="{577FB7E2-E75A-411D-ADB6-2CFA6F5F4907}" type="sibTrans" cxnId="{DBADD4BF-4D16-426D-B8D5-03373110A892}">
      <dgm:prSet/>
      <dgm:spPr/>
      <dgm:t>
        <a:bodyPr/>
        <a:lstStyle/>
        <a:p>
          <a:endParaRPr lang="en-US"/>
        </a:p>
      </dgm:t>
    </dgm:pt>
    <dgm:pt modelId="{5D3C4678-F4AE-471E-B89E-8C9B773E5D79}">
      <dgm:prSet/>
      <dgm:spPr/>
      <dgm:t>
        <a:bodyPr/>
        <a:lstStyle/>
        <a:p>
          <a:r>
            <a:rPr lang="en-US" dirty="0"/>
            <a:t>Finding and knowing best how to communicate  with end users</a:t>
          </a:r>
        </a:p>
      </dgm:t>
    </dgm:pt>
    <dgm:pt modelId="{6965A5BB-4C8C-41A1-B6ED-88BA1FF21DB9}" type="parTrans" cxnId="{F36457FB-05DD-4985-BAA0-45FCCCA7862C}">
      <dgm:prSet/>
      <dgm:spPr/>
      <dgm:t>
        <a:bodyPr/>
        <a:lstStyle/>
        <a:p>
          <a:endParaRPr lang="en-US"/>
        </a:p>
      </dgm:t>
    </dgm:pt>
    <dgm:pt modelId="{C87ED405-631A-407A-8158-906FB8FFE664}" type="sibTrans" cxnId="{F36457FB-05DD-4985-BAA0-45FCCCA7862C}">
      <dgm:prSet/>
      <dgm:spPr/>
      <dgm:t>
        <a:bodyPr/>
        <a:lstStyle/>
        <a:p>
          <a:endParaRPr lang="en-US"/>
        </a:p>
      </dgm:t>
    </dgm:pt>
    <dgm:pt modelId="{3AD5E844-E1F1-40B4-B382-C761A33F497E}">
      <dgm:prSet/>
      <dgm:spPr/>
      <dgm:t>
        <a:bodyPr/>
        <a:lstStyle/>
        <a:p>
          <a:r>
            <a:rPr lang="en-US"/>
            <a:t>Knowing what research will produce useful tools to aid decision making processes. </a:t>
          </a:r>
        </a:p>
      </dgm:t>
    </dgm:pt>
    <dgm:pt modelId="{ABE39A0B-4B9B-40FF-9C3D-B1124B4F4A0D}" type="parTrans" cxnId="{B53CAFA2-C8CC-4162-B106-1E1DB86441E1}">
      <dgm:prSet/>
      <dgm:spPr/>
      <dgm:t>
        <a:bodyPr/>
        <a:lstStyle/>
        <a:p>
          <a:endParaRPr lang="en-US"/>
        </a:p>
      </dgm:t>
    </dgm:pt>
    <dgm:pt modelId="{DFD91DE9-B5D6-4980-BC94-C963A5E276D6}" type="sibTrans" cxnId="{B53CAFA2-C8CC-4162-B106-1E1DB86441E1}">
      <dgm:prSet/>
      <dgm:spPr/>
      <dgm:t>
        <a:bodyPr/>
        <a:lstStyle/>
        <a:p>
          <a:endParaRPr lang="en-US"/>
        </a:p>
      </dgm:t>
    </dgm:pt>
    <dgm:pt modelId="{43BBA340-E79F-4F98-9E16-D5FD7C5102AB}">
      <dgm:prSet/>
      <dgm:spPr/>
      <dgm:t>
        <a:bodyPr/>
        <a:lstStyle/>
        <a:p>
          <a:r>
            <a:rPr lang="en-US"/>
            <a:t>Knowing the requirements and needs of the user community </a:t>
          </a:r>
        </a:p>
      </dgm:t>
    </dgm:pt>
    <dgm:pt modelId="{7AB04724-29DA-4418-825B-5AE72827E6C0}" type="parTrans" cxnId="{89FBCF81-EA9D-42A4-B5D3-73241DC5B80C}">
      <dgm:prSet/>
      <dgm:spPr/>
      <dgm:t>
        <a:bodyPr/>
        <a:lstStyle/>
        <a:p>
          <a:endParaRPr lang="en-US"/>
        </a:p>
      </dgm:t>
    </dgm:pt>
    <dgm:pt modelId="{371DAE7E-9ADF-4A1F-8775-49808C66F2E5}" type="sibTrans" cxnId="{89FBCF81-EA9D-42A4-B5D3-73241DC5B80C}">
      <dgm:prSet/>
      <dgm:spPr/>
      <dgm:t>
        <a:bodyPr/>
        <a:lstStyle/>
        <a:p>
          <a:endParaRPr lang="en-US"/>
        </a:p>
      </dgm:t>
    </dgm:pt>
    <dgm:pt modelId="{9BEFBF04-FC11-4308-8862-FE7A743F223B}">
      <dgm:prSet/>
      <dgm:spPr/>
      <dgm:t>
        <a:bodyPr/>
        <a:lstStyle/>
        <a:p>
          <a:r>
            <a:rPr lang="en-US"/>
            <a:t>Advertising how our research could be useful</a:t>
          </a:r>
        </a:p>
      </dgm:t>
    </dgm:pt>
    <dgm:pt modelId="{C5057950-7D3A-4540-A7FC-6D88DF73992B}" type="parTrans" cxnId="{04B7AC54-561F-429F-AC08-448C7E2A36F5}">
      <dgm:prSet/>
      <dgm:spPr/>
      <dgm:t>
        <a:bodyPr/>
        <a:lstStyle/>
        <a:p>
          <a:endParaRPr lang="en-US"/>
        </a:p>
      </dgm:t>
    </dgm:pt>
    <dgm:pt modelId="{381E88F4-6D48-49B1-A822-3DD7F157E50B}" type="sibTrans" cxnId="{04B7AC54-561F-429F-AC08-448C7E2A36F5}">
      <dgm:prSet/>
      <dgm:spPr/>
      <dgm:t>
        <a:bodyPr/>
        <a:lstStyle/>
        <a:p>
          <a:endParaRPr lang="en-US"/>
        </a:p>
      </dgm:t>
    </dgm:pt>
    <dgm:pt modelId="{D08DC38F-D6B8-7A43-9530-2455D2F8D05B}">
      <dgm:prSet/>
      <dgm:spPr/>
      <dgm:t>
        <a:bodyPr/>
        <a:lstStyle/>
        <a:p>
          <a:endParaRPr lang="en-US"/>
        </a:p>
      </dgm:t>
    </dgm:pt>
    <dgm:pt modelId="{07818762-4AB0-C643-A8F7-917FD1CCCAB1}" type="parTrans" cxnId="{F2347E5D-853F-3840-A377-3181461293DE}">
      <dgm:prSet/>
      <dgm:spPr/>
      <dgm:t>
        <a:bodyPr/>
        <a:lstStyle/>
        <a:p>
          <a:endParaRPr lang="en-US"/>
        </a:p>
      </dgm:t>
    </dgm:pt>
    <dgm:pt modelId="{76226599-D18C-0A44-8FF0-F7BE3ED96021}" type="sibTrans" cxnId="{F2347E5D-853F-3840-A377-3181461293DE}">
      <dgm:prSet/>
      <dgm:spPr/>
      <dgm:t>
        <a:bodyPr/>
        <a:lstStyle/>
        <a:p>
          <a:endParaRPr lang="en-US"/>
        </a:p>
      </dgm:t>
    </dgm:pt>
    <dgm:pt modelId="{7BFA0C05-DF6A-374B-8994-1904D08C7909}" type="pres">
      <dgm:prSet presAssocID="{CD50B8B2-33C6-49F4-9004-48E6D6C02DEE}" presName="linear" presStyleCnt="0">
        <dgm:presLayoutVars>
          <dgm:animLvl val="lvl"/>
          <dgm:resizeHandles val="exact"/>
        </dgm:presLayoutVars>
      </dgm:prSet>
      <dgm:spPr/>
    </dgm:pt>
    <dgm:pt modelId="{43B325F9-438F-5D40-B1E2-9DFD77F935B3}" type="pres">
      <dgm:prSet presAssocID="{7536A141-C1A7-4067-B744-CA2C60D14D40}" presName="parentText" presStyleLbl="node1" presStyleIdx="0" presStyleCnt="1">
        <dgm:presLayoutVars>
          <dgm:chMax val="0"/>
          <dgm:bulletEnabled val="1"/>
        </dgm:presLayoutVars>
      </dgm:prSet>
      <dgm:spPr/>
    </dgm:pt>
    <dgm:pt modelId="{2D151072-858A-DF47-BEC8-11756CF5D57D}" type="pres">
      <dgm:prSet presAssocID="{7536A141-C1A7-4067-B744-CA2C60D14D40}" presName="childText" presStyleLbl="revTx" presStyleIdx="0" presStyleCnt="1">
        <dgm:presLayoutVars>
          <dgm:bulletEnabled val="1"/>
        </dgm:presLayoutVars>
      </dgm:prSet>
      <dgm:spPr/>
    </dgm:pt>
  </dgm:ptLst>
  <dgm:cxnLst>
    <dgm:cxn modelId="{0BCD9313-D13F-AB47-B2B9-45AE8768A1F1}" type="presOf" srcId="{D08DC38F-D6B8-7A43-9530-2455D2F8D05B}" destId="{2D151072-858A-DF47-BEC8-11756CF5D57D}" srcOrd="0" destOrd="0" presId="urn:microsoft.com/office/officeart/2005/8/layout/vList2"/>
    <dgm:cxn modelId="{04B7AC54-561F-429F-AC08-448C7E2A36F5}" srcId="{7536A141-C1A7-4067-B744-CA2C60D14D40}" destId="{9BEFBF04-FC11-4308-8862-FE7A743F223B}" srcOrd="4" destOrd="0" parTransId="{C5057950-7D3A-4540-A7FC-6D88DF73992B}" sibTransId="{381E88F4-6D48-49B1-A822-3DD7F157E50B}"/>
    <dgm:cxn modelId="{4031695A-30BB-C04D-970B-60AB62CA7A77}" type="presOf" srcId="{9BEFBF04-FC11-4308-8862-FE7A743F223B}" destId="{2D151072-858A-DF47-BEC8-11756CF5D57D}" srcOrd="0" destOrd="4" presId="urn:microsoft.com/office/officeart/2005/8/layout/vList2"/>
    <dgm:cxn modelId="{F2347E5D-853F-3840-A377-3181461293DE}" srcId="{7536A141-C1A7-4067-B744-CA2C60D14D40}" destId="{D08DC38F-D6B8-7A43-9530-2455D2F8D05B}" srcOrd="0" destOrd="0" parTransId="{07818762-4AB0-C643-A8F7-917FD1CCCAB1}" sibTransId="{76226599-D18C-0A44-8FF0-F7BE3ED96021}"/>
    <dgm:cxn modelId="{89FBCF81-EA9D-42A4-B5D3-73241DC5B80C}" srcId="{7536A141-C1A7-4067-B744-CA2C60D14D40}" destId="{43BBA340-E79F-4F98-9E16-D5FD7C5102AB}" srcOrd="3" destOrd="0" parTransId="{7AB04724-29DA-4418-825B-5AE72827E6C0}" sibTransId="{371DAE7E-9ADF-4A1F-8775-49808C66F2E5}"/>
    <dgm:cxn modelId="{D9FD018D-27E2-B248-8823-432894D86368}" type="presOf" srcId="{7536A141-C1A7-4067-B744-CA2C60D14D40}" destId="{43B325F9-438F-5D40-B1E2-9DFD77F935B3}" srcOrd="0" destOrd="0" presId="urn:microsoft.com/office/officeart/2005/8/layout/vList2"/>
    <dgm:cxn modelId="{22812C9A-871E-A64C-9C4F-E189191CF481}" type="presOf" srcId="{3AD5E844-E1F1-40B4-B382-C761A33F497E}" destId="{2D151072-858A-DF47-BEC8-11756CF5D57D}" srcOrd="0" destOrd="2" presId="urn:microsoft.com/office/officeart/2005/8/layout/vList2"/>
    <dgm:cxn modelId="{B53CAFA2-C8CC-4162-B106-1E1DB86441E1}" srcId="{7536A141-C1A7-4067-B744-CA2C60D14D40}" destId="{3AD5E844-E1F1-40B4-B382-C761A33F497E}" srcOrd="2" destOrd="0" parTransId="{ABE39A0B-4B9B-40FF-9C3D-B1124B4F4A0D}" sibTransId="{DFD91DE9-B5D6-4980-BC94-C963A5E276D6}"/>
    <dgm:cxn modelId="{683521BB-2BBB-324E-9A9B-D91F46791D33}" type="presOf" srcId="{43BBA340-E79F-4F98-9E16-D5FD7C5102AB}" destId="{2D151072-858A-DF47-BEC8-11756CF5D57D}" srcOrd="0" destOrd="3" presId="urn:microsoft.com/office/officeart/2005/8/layout/vList2"/>
    <dgm:cxn modelId="{DBADD4BF-4D16-426D-B8D5-03373110A892}" srcId="{CD50B8B2-33C6-49F4-9004-48E6D6C02DEE}" destId="{7536A141-C1A7-4067-B744-CA2C60D14D40}" srcOrd="0" destOrd="0" parTransId="{BBB1515F-4891-4064-BCDE-D343EAB5DB73}" sibTransId="{577FB7E2-E75A-411D-ADB6-2CFA6F5F4907}"/>
    <dgm:cxn modelId="{7B6160E7-6B60-724E-ABDD-29CC10765BB9}" type="presOf" srcId="{5D3C4678-F4AE-471E-B89E-8C9B773E5D79}" destId="{2D151072-858A-DF47-BEC8-11756CF5D57D}" srcOrd="0" destOrd="1" presId="urn:microsoft.com/office/officeart/2005/8/layout/vList2"/>
    <dgm:cxn modelId="{D3E0BAE8-A1ED-2240-9821-AF6840720798}" type="presOf" srcId="{CD50B8B2-33C6-49F4-9004-48E6D6C02DEE}" destId="{7BFA0C05-DF6A-374B-8994-1904D08C7909}" srcOrd="0" destOrd="0" presId="urn:microsoft.com/office/officeart/2005/8/layout/vList2"/>
    <dgm:cxn modelId="{F36457FB-05DD-4985-BAA0-45FCCCA7862C}" srcId="{7536A141-C1A7-4067-B744-CA2C60D14D40}" destId="{5D3C4678-F4AE-471E-B89E-8C9B773E5D79}" srcOrd="1" destOrd="0" parTransId="{6965A5BB-4C8C-41A1-B6ED-88BA1FF21DB9}" sibTransId="{C87ED405-631A-407A-8158-906FB8FFE664}"/>
    <dgm:cxn modelId="{909B51E3-5A80-854A-9F9D-7C5513597F04}" type="presParOf" srcId="{7BFA0C05-DF6A-374B-8994-1904D08C7909}" destId="{43B325F9-438F-5D40-B1E2-9DFD77F935B3}" srcOrd="0" destOrd="0" presId="urn:microsoft.com/office/officeart/2005/8/layout/vList2"/>
    <dgm:cxn modelId="{7A5C1A21-FC6E-4B4C-BE39-8A0DEB24C1D7}" type="presParOf" srcId="{7BFA0C05-DF6A-374B-8994-1904D08C7909}" destId="{2D151072-858A-DF47-BEC8-11756CF5D57D}"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B8A3CC2-D2BE-4A5D-AC3C-FB5B26B7047A}"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8D96546-9A96-457A-8A1B-B4436B31AD44}">
      <dgm:prSet/>
      <dgm:spPr/>
      <dgm:t>
        <a:bodyPr/>
        <a:lstStyle/>
        <a:p>
          <a:r>
            <a:rPr lang="en-US" i="1" u="sng"/>
            <a:t>Communication Tool:</a:t>
          </a:r>
          <a:r>
            <a:rPr lang="en-US"/>
            <a:t> convey progress of an agreed upon project/product with an identified user towards sustained use.</a:t>
          </a:r>
        </a:p>
      </dgm:t>
    </dgm:pt>
    <dgm:pt modelId="{5E57E17F-FABE-4E53-87D9-D6BA8A98283C}" type="parTrans" cxnId="{94CDC10B-4FF7-41B7-8108-07A7765788DD}">
      <dgm:prSet/>
      <dgm:spPr/>
      <dgm:t>
        <a:bodyPr/>
        <a:lstStyle/>
        <a:p>
          <a:endParaRPr lang="en-US"/>
        </a:p>
      </dgm:t>
    </dgm:pt>
    <dgm:pt modelId="{105EAF72-DB0F-4D0C-A76E-5EF299851799}" type="sibTrans" cxnId="{94CDC10B-4FF7-41B7-8108-07A7765788DD}">
      <dgm:prSet/>
      <dgm:spPr/>
      <dgm:t>
        <a:bodyPr/>
        <a:lstStyle/>
        <a:p>
          <a:endParaRPr lang="en-US"/>
        </a:p>
      </dgm:t>
    </dgm:pt>
    <dgm:pt modelId="{2D5AAF5E-B075-4DA0-BAC7-80B82CE37FDB}">
      <dgm:prSet/>
      <dgm:spPr/>
      <dgm:t>
        <a:bodyPr/>
        <a:lstStyle/>
        <a:p>
          <a:r>
            <a:rPr lang="en-US" i="1" u="sng"/>
            <a:t>Analysis Tool :</a:t>
          </a:r>
          <a:r>
            <a:rPr lang="en-US"/>
            <a:t> assess progress of a project towards usability and meeting of the users agreed upon requirements.</a:t>
          </a:r>
        </a:p>
      </dgm:t>
    </dgm:pt>
    <dgm:pt modelId="{A73BF07A-FD94-43A6-AC96-7C244891A2D2}" type="parTrans" cxnId="{8AE61921-8D5F-47D1-8CB6-2F3E88BB10E3}">
      <dgm:prSet/>
      <dgm:spPr/>
      <dgm:t>
        <a:bodyPr/>
        <a:lstStyle/>
        <a:p>
          <a:endParaRPr lang="en-US"/>
        </a:p>
      </dgm:t>
    </dgm:pt>
    <dgm:pt modelId="{12D79A66-707F-42B8-A628-BF5C8A1CCA47}" type="sibTrans" cxnId="{8AE61921-8D5F-47D1-8CB6-2F3E88BB10E3}">
      <dgm:prSet/>
      <dgm:spPr/>
      <dgm:t>
        <a:bodyPr/>
        <a:lstStyle/>
        <a:p>
          <a:endParaRPr lang="en-US"/>
        </a:p>
      </dgm:t>
    </dgm:pt>
    <dgm:pt modelId="{5C7CB853-D245-47E1-9ECA-9C9BC1A0E9A6}">
      <dgm:prSet/>
      <dgm:spPr/>
      <dgm:t>
        <a:bodyPr/>
        <a:lstStyle/>
        <a:p>
          <a:r>
            <a:rPr lang="en-US" i="1" u="sng" dirty="0"/>
            <a:t>Reporting Tool:</a:t>
          </a:r>
          <a:r>
            <a:rPr lang="en-US" dirty="0"/>
            <a:t> convey user requirements and metrics as well as operational environment</a:t>
          </a:r>
        </a:p>
      </dgm:t>
    </dgm:pt>
    <dgm:pt modelId="{92790577-FA27-443D-A943-9281163D20DB}" type="parTrans" cxnId="{D9482B6F-CA43-4225-B2B4-032B5B9FA45E}">
      <dgm:prSet/>
      <dgm:spPr/>
      <dgm:t>
        <a:bodyPr/>
        <a:lstStyle/>
        <a:p>
          <a:endParaRPr lang="en-US"/>
        </a:p>
      </dgm:t>
    </dgm:pt>
    <dgm:pt modelId="{C47FE9D0-2E57-4FE3-BF3C-7EF046A59D64}" type="sibTrans" cxnId="{D9482B6F-CA43-4225-B2B4-032B5B9FA45E}">
      <dgm:prSet/>
      <dgm:spPr/>
      <dgm:t>
        <a:bodyPr/>
        <a:lstStyle/>
        <a:p>
          <a:endParaRPr lang="en-US"/>
        </a:p>
      </dgm:t>
    </dgm:pt>
    <dgm:pt modelId="{D9ADF8A9-F153-4AD6-8C15-49D4B2C3736A}">
      <dgm:prSet/>
      <dgm:spPr/>
      <dgm:t>
        <a:bodyPr/>
        <a:lstStyle/>
        <a:p>
          <a:r>
            <a:rPr lang="en-US" i="1" u="sng" dirty="0"/>
            <a:t>Diagnostic Tool :</a:t>
          </a:r>
          <a:r>
            <a:rPr lang="en-US" dirty="0"/>
            <a:t> identify roadblocks in development. Can also be used to identify new applications and new users</a:t>
          </a:r>
        </a:p>
      </dgm:t>
    </dgm:pt>
    <dgm:pt modelId="{7541569F-6D1B-403A-9BC6-C881ACEF247D}" type="parTrans" cxnId="{8FE45EBE-EDA5-4882-8F06-80DC394FE067}">
      <dgm:prSet/>
      <dgm:spPr/>
      <dgm:t>
        <a:bodyPr/>
        <a:lstStyle/>
        <a:p>
          <a:endParaRPr lang="en-US"/>
        </a:p>
      </dgm:t>
    </dgm:pt>
    <dgm:pt modelId="{15B67F8C-F357-40EE-BABC-02BEFB6FEFB3}" type="sibTrans" cxnId="{8FE45EBE-EDA5-4882-8F06-80DC394FE067}">
      <dgm:prSet/>
      <dgm:spPr/>
      <dgm:t>
        <a:bodyPr/>
        <a:lstStyle/>
        <a:p>
          <a:endParaRPr lang="en-US"/>
        </a:p>
      </dgm:t>
    </dgm:pt>
    <dgm:pt modelId="{71300021-30E8-4324-98F9-F97B85985D26}" type="pres">
      <dgm:prSet presAssocID="{3B8A3CC2-D2BE-4A5D-AC3C-FB5B26B7047A}" presName="root" presStyleCnt="0">
        <dgm:presLayoutVars>
          <dgm:dir/>
          <dgm:resizeHandles val="exact"/>
        </dgm:presLayoutVars>
      </dgm:prSet>
      <dgm:spPr/>
    </dgm:pt>
    <dgm:pt modelId="{83E71FEC-C0A2-40FF-A195-192A68F05B88}" type="pres">
      <dgm:prSet presAssocID="{3B8A3CC2-D2BE-4A5D-AC3C-FB5B26B7047A}" presName="container" presStyleCnt="0">
        <dgm:presLayoutVars>
          <dgm:dir/>
          <dgm:resizeHandles val="exact"/>
        </dgm:presLayoutVars>
      </dgm:prSet>
      <dgm:spPr/>
    </dgm:pt>
    <dgm:pt modelId="{D6B21D17-E56B-4061-BDC6-0D55CD554DA3}" type="pres">
      <dgm:prSet presAssocID="{48D96546-9A96-457A-8A1B-B4436B31AD44}" presName="compNode" presStyleCnt="0"/>
      <dgm:spPr/>
    </dgm:pt>
    <dgm:pt modelId="{7EC418BF-A690-425C-9DC3-EF9D9226F254}" type="pres">
      <dgm:prSet presAssocID="{48D96546-9A96-457A-8A1B-B4436B31AD44}" presName="iconBgRect" presStyleLbl="bgShp" presStyleIdx="0" presStyleCnt="4"/>
      <dgm:spPr/>
    </dgm:pt>
    <dgm:pt modelId="{C79A3CC9-50FC-4F57-B5ED-72B310FD4670}" type="pres">
      <dgm:prSet presAssocID="{48D96546-9A96-457A-8A1B-B4436B31AD4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ubtitles"/>
        </a:ext>
      </dgm:extLst>
    </dgm:pt>
    <dgm:pt modelId="{31739150-2E0B-422D-91B7-9B33EBF52E4A}" type="pres">
      <dgm:prSet presAssocID="{48D96546-9A96-457A-8A1B-B4436B31AD44}" presName="spaceRect" presStyleCnt="0"/>
      <dgm:spPr/>
    </dgm:pt>
    <dgm:pt modelId="{97C97230-6F55-451A-AB31-E6739386A754}" type="pres">
      <dgm:prSet presAssocID="{48D96546-9A96-457A-8A1B-B4436B31AD44}" presName="textRect" presStyleLbl="revTx" presStyleIdx="0" presStyleCnt="4">
        <dgm:presLayoutVars>
          <dgm:chMax val="1"/>
          <dgm:chPref val="1"/>
        </dgm:presLayoutVars>
      </dgm:prSet>
      <dgm:spPr/>
    </dgm:pt>
    <dgm:pt modelId="{3B5C51A9-9D9E-4017-80DF-05120F15A652}" type="pres">
      <dgm:prSet presAssocID="{105EAF72-DB0F-4D0C-A76E-5EF299851799}" presName="sibTrans" presStyleLbl="sibTrans2D1" presStyleIdx="0" presStyleCnt="0"/>
      <dgm:spPr/>
    </dgm:pt>
    <dgm:pt modelId="{C7DC4E94-7029-4E1C-9FF4-EC3A65888B7C}" type="pres">
      <dgm:prSet presAssocID="{2D5AAF5E-B075-4DA0-BAC7-80B82CE37FDB}" presName="compNode" presStyleCnt="0"/>
      <dgm:spPr/>
    </dgm:pt>
    <dgm:pt modelId="{9DA1EC53-60FF-4B59-81BC-274848BFD83F}" type="pres">
      <dgm:prSet presAssocID="{2D5AAF5E-B075-4DA0-BAC7-80B82CE37FDB}" presName="iconBgRect" presStyleLbl="bgShp" presStyleIdx="1" presStyleCnt="4"/>
      <dgm:spPr/>
    </dgm:pt>
    <dgm:pt modelId="{216D5CD7-89B2-4ADE-8936-55FB098CD074}" type="pres">
      <dgm:prSet presAssocID="{2D5AAF5E-B075-4DA0-BAC7-80B82CE37FD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ools"/>
        </a:ext>
      </dgm:extLst>
    </dgm:pt>
    <dgm:pt modelId="{D3C2DA4B-CC56-48C9-B008-CE7CC2DC3C11}" type="pres">
      <dgm:prSet presAssocID="{2D5AAF5E-B075-4DA0-BAC7-80B82CE37FDB}" presName="spaceRect" presStyleCnt="0"/>
      <dgm:spPr/>
    </dgm:pt>
    <dgm:pt modelId="{31FFBBFA-13B3-4330-B2D5-BB1199F5C50B}" type="pres">
      <dgm:prSet presAssocID="{2D5AAF5E-B075-4DA0-BAC7-80B82CE37FDB}" presName="textRect" presStyleLbl="revTx" presStyleIdx="1" presStyleCnt="4">
        <dgm:presLayoutVars>
          <dgm:chMax val="1"/>
          <dgm:chPref val="1"/>
        </dgm:presLayoutVars>
      </dgm:prSet>
      <dgm:spPr/>
    </dgm:pt>
    <dgm:pt modelId="{139C3893-232F-4B87-8C67-CF8C27BE06D5}" type="pres">
      <dgm:prSet presAssocID="{12D79A66-707F-42B8-A628-BF5C8A1CCA47}" presName="sibTrans" presStyleLbl="sibTrans2D1" presStyleIdx="0" presStyleCnt="0"/>
      <dgm:spPr/>
    </dgm:pt>
    <dgm:pt modelId="{389476AF-2207-4F67-BCCD-3603777B2972}" type="pres">
      <dgm:prSet presAssocID="{5C7CB853-D245-47E1-9ECA-9C9BC1A0E9A6}" presName="compNode" presStyleCnt="0"/>
      <dgm:spPr/>
    </dgm:pt>
    <dgm:pt modelId="{6A268982-77C2-4B85-8585-56935196FF63}" type="pres">
      <dgm:prSet presAssocID="{5C7CB853-D245-47E1-9ECA-9C9BC1A0E9A6}" presName="iconBgRect" presStyleLbl="bgShp" presStyleIdx="2" presStyleCnt="4"/>
      <dgm:spPr/>
    </dgm:pt>
    <dgm:pt modelId="{0AECF039-8161-47F3-8E7D-CCABDA69DBCE}" type="pres">
      <dgm:prSet presAssocID="{5C7CB853-D245-47E1-9ECA-9C9BC1A0E9A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auge"/>
        </a:ext>
      </dgm:extLst>
    </dgm:pt>
    <dgm:pt modelId="{4454101A-5117-4663-B219-9D110702CEF9}" type="pres">
      <dgm:prSet presAssocID="{5C7CB853-D245-47E1-9ECA-9C9BC1A0E9A6}" presName="spaceRect" presStyleCnt="0"/>
      <dgm:spPr/>
    </dgm:pt>
    <dgm:pt modelId="{D54945F8-B15C-4875-832E-F7F9E2D45596}" type="pres">
      <dgm:prSet presAssocID="{5C7CB853-D245-47E1-9ECA-9C9BC1A0E9A6}" presName="textRect" presStyleLbl="revTx" presStyleIdx="2" presStyleCnt="4">
        <dgm:presLayoutVars>
          <dgm:chMax val="1"/>
          <dgm:chPref val="1"/>
        </dgm:presLayoutVars>
      </dgm:prSet>
      <dgm:spPr/>
    </dgm:pt>
    <dgm:pt modelId="{706EC266-24FB-443A-8E31-B03B507ADBF4}" type="pres">
      <dgm:prSet presAssocID="{C47FE9D0-2E57-4FE3-BF3C-7EF046A59D64}" presName="sibTrans" presStyleLbl="sibTrans2D1" presStyleIdx="0" presStyleCnt="0"/>
      <dgm:spPr/>
    </dgm:pt>
    <dgm:pt modelId="{225F35A4-D9BD-4FF1-BA03-560CD2777989}" type="pres">
      <dgm:prSet presAssocID="{D9ADF8A9-F153-4AD6-8C15-49D4B2C3736A}" presName="compNode" presStyleCnt="0"/>
      <dgm:spPr/>
    </dgm:pt>
    <dgm:pt modelId="{63DE3B13-CD6C-4388-97FB-93E01604A80B}" type="pres">
      <dgm:prSet presAssocID="{D9ADF8A9-F153-4AD6-8C15-49D4B2C3736A}" presName="iconBgRect" presStyleLbl="bgShp" presStyleIdx="3" presStyleCnt="4"/>
      <dgm:spPr>
        <a:solidFill>
          <a:schemeClr val="accent1"/>
        </a:solidFill>
      </dgm:spPr>
    </dgm:pt>
    <dgm:pt modelId="{2CCC70CA-0453-4355-9179-949A5FE6C6ED}" type="pres">
      <dgm:prSet presAssocID="{D9ADF8A9-F153-4AD6-8C15-49D4B2C3736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Irritant"/>
        </a:ext>
      </dgm:extLst>
    </dgm:pt>
    <dgm:pt modelId="{C6A90E0D-B5A8-4A26-A7C6-A72033AC8A4B}" type="pres">
      <dgm:prSet presAssocID="{D9ADF8A9-F153-4AD6-8C15-49D4B2C3736A}" presName="spaceRect" presStyleCnt="0"/>
      <dgm:spPr/>
    </dgm:pt>
    <dgm:pt modelId="{CA7C8C6E-07B5-46C3-9F8D-DEF762672E5B}" type="pres">
      <dgm:prSet presAssocID="{D9ADF8A9-F153-4AD6-8C15-49D4B2C3736A}" presName="textRect" presStyleLbl="revTx" presStyleIdx="3" presStyleCnt="4">
        <dgm:presLayoutVars>
          <dgm:chMax val="1"/>
          <dgm:chPref val="1"/>
        </dgm:presLayoutVars>
      </dgm:prSet>
      <dgm:spPr/>
    </dgm:pt>
  </dgm:ptLst>
  <dgm:cxnLst>
    <dgm:cxn modelId="{94CDC10B-4FF7-41B7-8108-07A7765788DD}" srcId="{3B8A3CC2-D2BE-4A5D-AC3C-FB5B26B7047A}" destId="{48D96546-9A96-457A-8A1B-B4436B31AD44}" srcOrd="0" destOrd="0" parTransId="{5E57E17F-FABE-4E53-87D9-D6BA8A98283C}" sibTransId="{105EAF72-DB0F-4D0C-A76E-5EF299851799}"/>
    <dgm:cxn modelId="{8AE61921-8D5F-47D1-8CB6-2F3E88BB10E3}" srcId="{3B8A3CC2-D2BE-4A5D-AC3C-FB5B26B7047A}" destId="{2D5AAF5E-B075-4DA0-BAC7-80B82CE37FDB}" srcOrd="1" destOrd="0" parTransId="{A73BF07A-FD94-43A6-AC96-7C244891A2D2}" sibTransId="{12D79A66-707F-42B8-A628-BF5C8A1CCA47}"/>
    <dgm:cxn modelId="{E116332F-C060-4365-BBFD-B5B7667A39D4}" type="presOf" srcId="{2D5AAF5E-B075-4DA0-BAC7-80B82CE37FDB}" destId="{31FFBBFA-13B3-4330-B2D5-BB1199F5C50B}" srcOrd="0" destOrd="0" presId="urn:microsoft.com/office/officeart/2018/2/layout/IconCircleList"/>
    <dgm:cxn modelId="{E6327C38-2A97-46D1-923B-063FCE81D727}" type="presOf" srcId="{105EAF72-DB0F-4D0C-A76E-5EF299851799}" destId="{3B5C51A9-9D9E-4017-80DF-05120F15A652}" srcOrd="0" destOrd="0" presId="urn:microsoft.com/office/officeart/2018/2/layout/IconCircleList"/>
    <dgm:cxn modelId="{3B02EF48-DCCE-406A-A4FA-490A14DD846B}" type="presOf" srcId="{D9ADF8A9-F153-4AD6-8C15-49D4B2C3736A}" destId="{CA7C8C6E-07B5-46C3-9F8D-DEF762672E5B}" srcOrd="0" destOrd="0" presId="urn:microsoft.com/office/officeart/2018/2/layout/IconCircleList"/>
    <dgm:cxn modelId="{A85BFE5B-362D-4D26-AE55-6A0D659713B0}" type="presOf" srcId="{3B8A3CC2-D2BE-4A5D-AC3C-FB5B26B7047A}" destId="{71300021-30E8-4324-98F9-F97B85985D26}" srcOrd="0" destOrd="0" presId="urn:microsoft.com/office/officeart/2018/2/layout/IconCircleList"/>
    <dgm:cxn modelId="{D9482B6F-CA43-4225-B2B4-032B5B9FA45E}" srcId="{3B8A3CC2-D2BE-4A5D-AC3C-FB5B26B7047A}" destId="{5C7CB853-D245-47E1-9ECA-9C9BC1A0E9A6}" srcOrd="2" destOrd="0" parTransId="{92790577-FA27-443D-A943-9281163D20DB}" sibTransId="{C47FE9D0-2E57-4FE3-BF3C-7EF046A59D64}"/>
    <dgm:cxn modelId="{8FE45EBE-EDA5-4882-8F06-80DC394FE067}" srcId="{3B8A3CC2-D2BE-4A5D-AC3C-FB5B26B7047A}" destId="{D9ADF8A9-F153-4AD6-8C15-49D4B2C3736A}" srcOrd="3" destOrd="0" parTransId="{7541569F-6D1B-403A-9BC6-C881ACEF247D}" sibTransId="{15B67F8C-F357-40EE-BABC-02BEFB6FEFB3}"/>
    <dgm:cxn modelId="{F4FF98D8-603B-4B3D-9967-A9D41EA41514}" type="presOf" srcId="{12D79A66-707F-42B8-A628-BF5C8A1CCA47}" destId="{139C3893-232F-4B87-8C67-CF8C27BE06D5}" srcOrd="0" destOrd="0" presId="urn:microsoft.com/office/officeart/2018/2/layout/IconCircleList"/>
    <dgm:cxn modelId="{18C7CFE5-9386-45FA-AFD6-2E2D966FC902}" type="presOf" srcId="{48D96546-9A96-457A-8A1B-B4436B31AD44}" destId="{97C97230-6F55-451A-AB31-E6739386A754}" srcOrd="0" destOrd="0" presId="urn:microsoft.com/office/officeart/2018/2/layout/IconCircleList"/>
    <dgm:cxn modelId="{6E5387EE-21F3-45F9-8813-D6F73A74531E}" type="presOf" srcId="{C47FE9D0-2E57-4FE3-BF3C-7EF046A59D64}" destId="{706EC266-24FB-443A-8E31-B03B507ADBF4}" srcOrd="0" destOrd="0" presId="urn:microsoft.com/office/officeart/2018/2/layout/IconCircleList"/>
    <dgm:cxn modelId="{C8D7E0FB-1540-47FA-A264-E47224BC1890}" type="presOf" srcId="{5C7CB853-D245-47E1-9ECA-9C9BC1A0E9A6}" destId="{D54945F8-B15C-4875-832E-F7F9E2D45596}" srcOrd="0" destOrd="0" presId="urn:microsoft.com/office/officeart/2018/2/layout/IconCircleList"/>
    <dgm:cxn modelId="{602F9DAA-8857-41D5-93DB-9787CF4147A8}" type="presParOf" srcId="{71300021-30E8-4324-98F9-F97B85985D26}" destId="{83E71FEC-C0A2-40FF-A195-192A68F05B88}" srcOrd="0" destOrd="0" presId="urn:microsoft.com/office/officeart/2018/2/layout/IconCircleList"/>
    <dgm:cxn modelId="{8C6C6314-C32E-4F54-9570-5D5D424CC9DF}" type="presParOf" srcId="{83E71FEC-C0A2-40FF-A195-192A68F05B88}" destId="{D6B21D17-E56B-4061-BDC6-0D55CD554DA3}" srcOrd="0" destOrd="0" presId="urn:microsoft.com/office/officeart/2018/2/layout/IconCircleList"/>
    <dgm:cxn modelId="{60146439-31EF-4F7B-806C-F3AC3C002C8A}" type="presParOf" srcId="{D6B21D17-E56B-4061-BDC6-0D55CD554DA3}" destId="{7EC418BF-A690-425C-9DC3-EF9D9226F254}" srcOrd="0" destOrd="0" presId="urn:microsoft.com/office/officeart/2018/2/layout/IconCircleList"/>
    <dgm:cxn modelId="{72B755A4-23FB-489D-B8E2-43AF5C63EF95}" type="presParOf" srcId="{D6B21D17-E56B-4061-BDC6-0D55CD554DA3}" destId="{C79A3CC9-50FC-4F57-B5ED-72B310FD4670}" srcOrd="1" destOrd="0" presId="urn:microsoft.com/office/officeart/2018/2/layout/IconCircleList"/>
    <dgm:cxn modelId="{AA947D3A-7407-4382-99BD-5D179DFE6026}" type="presParOf" srcId="{D6B21D17-E56B-4061-BDC6-0D55CD554DA3}" destId="{31739150-2E0B-422D-91B7-9B33EBF52E4A}" srcOrd="2" destOrd="0" presId="urn:microsoft.com/office/officeart/2018/2/layout/IconCircleList"/>
    <dgm:cxn modelId="{9E20D72D-9501-4AC1-9BC8-EF21F0965E93}" type="presParOf" srcId="{D6B21D17-E56B-4061-BDC6-0D55CD554DA3}" destId="{97C97230-6F55-451A-AB31-E6739386A754}" srcOrd="3" destOrd="0" presId="urn:microsoft.com/office/officeart/2018/2/layout/IconCircleList"/>
    <dgm:cxn modelId="{31491849-F59A-4208-BE9B-55B079FD4813}" type="presParOf" srcId="{83E71FEC-C0A2-40FF-A195-192A68F05B88}" destId="{3B5C51A9-9D9E-4017-80DF-05120F15A652}" srcOrd="1" destOrd="0" presId="urn:microsoft.com/office/officeart/2018/2/layout/IconCircleList"/>
    <dgm:cxn modelId="{CF2AA4A2-00AB-4B69-BE13-924738D3866A}" type="presParOf" srcId="{83E71FEC-C0A2-40FF-A195-192A68F05B88}" destId="{C7DC4E94-7029-4E1C-9FF4-EC3A65888B7C}" srcOrd="2" destOrd="0" presId="urn:microsoft.com/office/officeart/2018/2/layout/IconCircleList"/>
    <dgm:cxn modelId="{3328AE6E-70B0-4990-9E4E-05AF70608985}" type="presParOf" srcId="{C7DC4E94-7029-4E1C-9FF4-EC3A65888B7C}" destId="{9DA1EC53-60FF-4B59-81BC-274848BFD83F}" srcOrd="0" destOrd="0" presId="urn:microsoft.com/office/officeart/2018/2/layout/IconCircleList"/>
    <dgm:cxn modelId="{0F45105E-0BC0-432D-928B-BE7942EB3B45}" type="presParOf" srcId="{C7DC4E94-7029-4E1C-9FF4-EC3A65888B7C}" destId="{216D5CD7-89B2-4ADE-8936-55FB098CD074}" srcOrd="1" destOrd="0" presId="urn:microsoft.com/office/officeart/2018/2/layout/IconCircleList"/>
    <dgm:cxn modelId="{9B9CBAB6-52C4-4D1C-9C4B-D1FFE060D73B}" type="presParOf" srcId="{C7DC4E94-7029-4E1C-9FF4-EC3A65888B7C}" destId="{D3C2DA4B-CC56-48C9-B008-CE7CC2DC3C11}" srcOrd="2" destOrd="0" presId="urn:microsoft.com/office/officeart/2018/2/layout/IconCircleList"/>
    <dgm:cxn modelId="{0703AF45-27DD-44FB-A188-83C52783EEA1}" type="presParOf" srcId="{C7DC4E94-7029-4E1C-9FF4-EC3A65888B7C}" destId="{31FFBBFA-13B3-4330-B2D5-BB1199F5C50B}" srcOrd="3" destOrd="0" presId="urn:microsoft.com/office/officeart/2018/2/layout/IconCircleList"/>
    <dgm:cxn modelId="{F9C5C8CC-6137-4E31-BC21-A0232C718FE2}" type="presParOf" srcId="{83E71FEC-C0A2-40FF-A195-192A68F05B88}" destId="{139C3893-232F-4B87-8C67-CF8C27BE06D5}" srcOrd="3" destOrd="0" presId="urn:microsoft.com/office/officeart/2018/2/layout/IconCircleList"/>
    <dgm:cxn modelId="{DF477582-024C-47F5-814E-835AD3204D75}" type="presParOf" srcId="{83E71FEC-C0A2-40FF-A195-192A68F05B88}" destId="{389476AF-2207-4F67-BCCD-3603777B2972}" srcOrd="4" destOrd="0" presId="urn:microsoft.com/office/officeart/2018/2/layout/IconCircleList"/>
    <dgm:cxn modelId="{F687C6A2-7B47-4B64-93E3-05DBE69B6B33}" type="presParOf" srcId="{389476AF-2207-4F67-BCCD-3603777B2972}" destId="{6A268982-77C2-4B85-8585-56935196FF63}" srcOrd="0" destOrd="0" presId="urn:microsoft.com/office/officeart/2018/2/layout/IconCircleList"/>
    <dgm:cxn modelId="{AA38738B-5E6A-483B-9EBA-7C66DE0AA183}" type="presParOf" srcId="{389476AF-2207-4F67-BCCD-3603777B2972}" destId="{0AECF039-8161-47F3-8E7D-CCABDA69DBCE}" srcOrd="1" destOrd="0" presId="urn:microsoft.com/office/officeart/2018/2/layout/IconCircleList"/>
    <dgm:cxn modelId="{25780581-FBC6-483D-B56F-022E026CA42A}" type="presParOf" srcId="{389476AF-2207-4F67-BCCD-3603777B2972}" destId="{4454101A-5117-4663-B219-9D110702CEF9}" srcOrd="2" destOrd="0" presId="urn:microsoft.com/office/officeart/2018/2/layout/IconCircleList"/>
    <dgm:cxn modelId="{3F9C9003-0307-4AB6-9EDF-6ECAED01BBE6}" type="presParOf" srcId="{389476AF-2207-4F67-BCCD-3603777B2972}" destId="{D54945F8-B15C-4875-832E-F7F9E2D45596}" srcOrd="3" destOrd="0" presId="urn:microsoft.com/office/officeart/2018/2/layout/IconCircleList"/>
    <dgm:cxn modelId="{850CFD17-7BB9-44A4-A4C7-1F5103FCB09E}" type="presParOf" srcId="{83E71FEC-C0A2-40FF-A195-192A68F05B88}" destId="{706EC266-24FB-443A-8E31-B03B507ADBF4}" srcOrd="5" destOrd="0" presId="urn:microsoft.com/office/officeart/2018/2/layout/IconCircleList"/>
    <dgm:cxn modelId="{D063FDAF-4731-46D3-8FA4-ED31CF12037D}" type="presParOf" srcId="{83E71FEC-C0A2-40FF-A195-192A68F05B88}" destId="{225F35A4-D9BD-4FF1-BA03-560CD2777989}" srcOrd="6" destOrd="0" presId="urn:microsoft.com/office/officeart/2018/2/layout/IconCircleList"/>
    <dgm:cxn modelId="{23B60411-A376-436A-AC16-3943A40B47A9}" type="presParOf" srcId="{225F35A4-D9BD-4FF1-BA03-560CD2777989}" destId="{63DE3B13-CD6C-4388-97FB-93E01604A80B}" srcOrd="0" destOrd="0" presId="urn:microsoft.com/office/officeart/2018/2/layout/IconCircleList"/>
    <dgm:cxn modelId="{21A73EC6-6931-44B4-8EF0-B2496493E933}" type="presParOf" srcId="{225F35A4-D9BD-4FF1-BA03-560CD2777989}" destId="{2CCC70CA-0453-4355-9179-949A5FE6C6ED}" srcOrd="1" destOrd="0" presId="urn:microsoft.com/office/officeart/2018/2/layout/IconCircleList"/>
    <dgm:cxn modelId="{E775420F-BD40-4260-BDCE-827BEE4B64D6}" type="presParOf" srcId="{225F35A4-D9BD-4FF1-BA03-560CD2777989}" destId="{C6A90E0D-B5A8-4A26-A7C6-A72033AC8A4B}" srcOrd="2" destOrd="0" presId="urn:microsoft.com/office/officeart/2018/2/layout/IconCircleList"/>
    <dgm:cxn modelId="{AD600FEB-A628-4144-AF15-F8E2C77DEE97}" type="presParOf" srcId="{225F35A4-D9BD-4FF1-BA03-560CD2777989}" destId="{CA7C8C6E-07B5-46C3-9F8D-DEF762672E5B}" srcOrd="3" destOrd="0" presId="urn:microsoft.com/office/officeart/2018/2/layout/IconCircle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E952A2-EBB6-764E-AF22-09D89D3FEA12}">
      <dsp:nvSpPr>
        <dsp:cNvPr id="0" name=""/>
        <dsp:cNvSpPr/>
      </dsp:nvSpPr>
      <dsp:spPr>
        <a:xfrm>
          <a:off x="132334" y="1584"/>
          <a:ext cx="2783948" cy="167036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A method to estimate the maturity of technology for space flight</a:t>
          </a:r>
        </a:p>
      </dsp:txBody>
      <dsp:txXfrm>
        <a:off x="132334" y="1584"/>
        <a:ext cx="2783948" cy="1670369"/>
      </dsp:txXfrm>
    </dsp:sp>
    <dsp:sp modelId="{3537A844-B08E-2F40-B9FA-AA35DFC68B97}">
      <dsp:nvSpPr>
        <dsp:cNvPr id="0" name=""/>
        <dsp:cNvSpPr/>
      </dsp:nvSpPr>
      <dsp:spPr>
        <a:xfrm>
          <a:off x="3194678" y="1584"/>
          <a:ext cx="2783948" cy="167036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solidFill>
                <a:schemeClr val="bg2"/>
              </a:solidFill>
            </a:rPr>
            <a:t>Supports efforts for risk management</a:t>
          </a:r>
        </a:p>
      </dsp:txBody>
      <dsp:txXfrm>
        <a:off x="3194678" y="1584"/>
        <a:ext cx="2783948" cy="1670369"/>
      </dsp:txXfrm>
    </dsp:sp>
    <dsp:sp modelId="{B7468F4B-0A6D-0646-A2C2-ED83C2587349}">
      <dsp:nvSpPr>
        <dsp:cNvPr id="0" name=""/>
        <dsp:cNvSpPr/>
      </dsp:nvSpPr>
      <dsp:spPr>
        <a:xfrm>
          <a:off x="132334" y="1950348"/>
          <a:ext cx="2783948" cy="167036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Can help at proposal/mission formulation</a:t>
          </a:r>
        </a:p>
      </dsp:txBody>
      <dsp:txXfrm>
        <a:off x="132334" y="1950348"/>
        <a:ext cx="2783948" cy="1670369"/>
      </dsp:txXfrm>
    </dsp:sp>
    <dsp:sp modelId="{99864F06-362B-DA43-B5E4-03508EB44626}">
      <dsp:nvSpPr>
        <dsp:cNvPr id="0" name=""/>
        <dsp:cNvSpPr/>
      </dsp:nvSpPr>
      <dsp:spPr>
        <a:xfrm>
          <a:off x="3194678" y="1950348"/>
          <a:ext cx="2783948" cy="167036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Can help determine funding</a:t>
          </a:r>
        </a:p>
      </dsp:txBody>
      <dsp:txXfrm>
        <a:off x="3194678" y="1950348"/>
        <a:ext cx="2783948" cy="1670369"/>
      </dsp:txXfrm>
    </dsp:sp>
    <dsp:sp modelId="{3DA39B7A-360A-DF46-9D9D-29F234E1FA01}">
      <dsp:nvSpPr>
        <dsp:cNvPr id="0" name=""/>
        <dsp:cNvSpPr/>
      </dsp:nvSpPr>
      <dsp:spPr>
        <a:xfrm>
          <a:off x="1663506" y="3899112"/>
          <a:ext cx="2783948" cy="1670369"/>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Does not require an identified user or to define user requirements</a:t>
          </a:r>
        </a:p>
      </dsp:txBody>
      <dsp:txXfrm>
        <a:off x="1663506" y="3899112"/>
        <a:ext cx="2783948" cy="167036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120FF-ED45-6D42-A005-99A77ADC41C2}">
      <dsp:nvSpPr>
        <dsp:cNvPr id="0" name=""/>
        <dsp:cNvSpPr/>
      </dsp:nvSpPr>
      <dsp:spPr>
        <a:xfrm>
          <a:off x="0" y="0"/>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C863A2-FEEE-8E48-A2E2-2678530FDF5A}">
      <dsp:nvSpPr>
        <dsp:cNvPr id="0" name=""/>
        <dsp:cNvSpPr/>
      </dsp:nvSpPr>
      <dsp:spPr>
        <a:xfrm>
          <a:off x="0" y="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i="1" u="sng" kern="1200"/>
            <a:t>Communication Tool:</a:t>
          </a:r>
          <a:r>
            <a:rPr lang="en-US" sz="2700" kern="1200"/>
            <a:t> convey progress of the project towards sustained use.</a:t>
          </a:r>
        </a:p>
      </dsp:txBody>
      <dsp:txXfrm>
        <a:off x="0" y="0"/>
        <a:ext cx="6492875" cy="1276350"/>
      </dsp:txXfrm>
    </dsp:sp>
    <dsp:sp modelId="{AEF03545-E94C-6F4D-A666-D310987F9E88}">
      <dsp:nvSpPr>
        <dsp:cNvPr id="0" name=""/>
        <dsp:cNvSpPr/>
      </dsp:nvSpPr>
      <dsp:spPr>
        <a:xfrm>
          <a:off x="0" y="1276350"/>
          <a:ext cx="6492875" cy="0"/>
        </a:xfrm>
        <a:prstGeom prst="line">
          <a:avLst/>
        </a:prstGeom>
        <a:solidFill>
          <a:schemeClr val="accent2">
            <a:hueOff val="-585157"/>
            <a:satOff val="18181"/>
            <a:lumOff val="7255"/>
            <a:alphaOff val="0"/>
          </a:schemeClr>
        </a:solidFill>
        <a:ln w="12700" cap="flat" cmpd="sng" algn="ctr">
          <a:solidFill>
            <a:schemeClr val="accent2">
              <a:hueOff val="-585157"/>
              <a:satOff val="18181"/>
              <a:lumOff val="725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DF34DF-4EC6-C746-ADC9-1116C49955A4}">
      <dsp:nvSpPr>
        <dsp:cNvPr id="0" name=""/>
        <dsp:cNvSpPr/>
      </dsp:nvSpPr>
      <dsp:spPr>
        <a:xfrm>
          <a:off x="0" y="127635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i="1" u="sng" kern="1200"/>
            <a:t>Analysis Tool :</a:t>
          </a:r>
          <a:r>
            <a:rPr lang="en-US" sz="2700" kern="1200"/>
            <a:t> assess progress of a project towards completion.</a:t>
          </a:r>
        </a:p>
      </dsp:txBody>
      <dsp:txXfrm>
        <a:off x="0" y="1276350"/>
        <a:ext cx="6492875" cy="1276350"/>
      </dsp:txXfrm>
    </dsp:sp>
    <dsp:sp modelId="{C082F717-9F05-B34F-8E37-DFE4FB6F9883}">
      <dsp:nvSpPr>
        <dsp:cNvPr id="0" name=""/>
        <dsp:cNvSpPr/>
      </dsp:nvSpPr>
      <dsp:spPr>
        <a:xfrm>
          <a:off x="0" y="2552700"/>
          <a:ext cx="6492875" cy="0"/>
        </a:xfrm>
        <a:prstGeom prst="line">
          <a:avLst/>
        </a:prstGeom>
        <a:solidFill>
          <a:schemeClr val="accent2">
            <a:hueOff val="-1170314"/>
            <a:satOff val="36362"/>
            <a:lumOff val="14510"/>
            <a:alphaOff val="0"/>
          </a:schemeClr>
        </a:solidFill>
        <a:ln w="12700" cap="flat" cmpd="sng" algn="ctr">
          <a:solidFill>
            <a:schemeClr val="accent2">
              <a:hueOff val="-1170314"/>
              <a:satOff val="36362"/>
              <a:lumOff val="1451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B12231-3542-B84E-B356-86FC14A9B1A4}">
      <dsp:nvSpPr>
        <dsp:cNvPr id="0" name=""/>
        <dsp:cNvSpPr/>
      </dsp:nvSpPr>
      <dsp:spPr>
        <a:xfrm>
          <a:off x="0" y="255270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i="1" u="sng" kern="1200"/>
            <a:t>Reporting Tool:</a:t>
          </a:r>
          <a:r>
            <a:rPr lang="en-US" sz="2700" kern="1200"/>
            <a:t> convey performance goals and completion of goals to funding agencies.</a:t>
          </a:r>
        </a:p>
      </dsp:txBody>
      <dsp:txXfrm>
        <a:off x="0" y="2552700"/>
        <a:ext cx="6492875" cy="1276350"/>
      </dsp:txXfrm>
    </dsp:sp>
    <dsp:sp modelId="{034DEF72-3222-F945-B878-CAB150623BFF}">
      <dsp:nvSpPr>
        <dsp:cNvPr id="0" name=""/>
        <dsp:cNvSpPr/>
      </dsp:nvSpPr>
      <dsp:spPr>
        <a:xfrm>
          <a:off x="0" y="3829050"/>
          <a:ext cx="6492875" cy="0"/>
        </a:xfrm>
        <a:prstGeom prst="line">
          <a:avLst/>
        </a:prstGeom>
        <a:solidFill>
          <a:schemeClr val="accent2">
            <a:hueOff val="-1755471"/>
            <a:satOff val="54543"/>
            <a:lumOff val="21765"/>
            <a:alphaOff val="0"/>
          </a:schemeClr>
        </a:solidFill>
        <a:ln w="12700" cap="flat" cmpd="sng" algn="ctr">
          <a:solidFill>
            <a:schemeClr val="accent2">
              <a:hueOff val="-1755471"/>
              <a:satOff val="54543"/>
              <a:lumOff val="2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3355827-34CF-3E44-A586-D16A649E5308}">
      <dsp:nvSpPr>
        <dsp:cNvPr id="0" name=""/>
        <dsp:cNvSpPr/>
      </dsp:nvSpPr>
      <dsp:spPr>
        <a:xfrm>
          <a:off x="0" y="3829050"/>
          <a:ext cx="6492875" cy="1276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i="1" u="sng" kern="1200"/>
            <a:t>Diagnostic Tool :</a:t>
          </a:r>
          <a:r>
            <a:rPr lang="en-US" sz="2700" kern="1200"/>
            <a:t> identify roadblocks in development.</a:t>
          </a:r>
        </a:p>
      </dsp:txBody>
      <dsp:txXfrm>
        <a:off x="0" y="3829050"/>
        <a:ext cx="6492875" cy="12763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B325F9-438F-5D40-B1E2-9DFD77F935B3}">
      <dsp:nvSpPr>
        <dsp:cNvPr id="0" name=""/>
        <dsp:cNvSpPr/>
      </dsp:nvSpPr>
      <dsp:spPr>
        <a:xfrm>
          <a:off x="0" y="6983"/>
          <a:ext cx="5257800" cy="17046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a:t>Barrier for effective applied space weather: (from the research side)</a:t>
          </a:r>
        </a:p>
      </dsp:txBody>
      <dsp:txXfrm>
        <a:off x="83216" y="90199"/>
        <a:ext cx="5091368" cy="1538258"/>
      </dsp:txXfrm>
    </dsp:sp>
    <dsp:sp modelId="{2D151072-858A-DF47-BEC8-11756CF5D57D}">
      <dsp:nvSpPr>
        <dsp:cNvPr id="0" name=""/>
        <dsp:cNvSpPr/>
      </dsp:nvSpPr>
      <dsp:spPr>
        <a:xfrm>
          <a:off x="0" y="1711673"/>
          <a:ext cx="5257800" cy="37860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39370" rIns="220472" bIns="39370" numCol="1" spcCol="1270" anchor="t" anchorCtr="0">
          <a:noAutofit/>
        </a:bodyPr>
        <a:lstStyle/>
        <a:p>
          <a:pPr marL="228600" lvl="1" indent="-228600" algn="l" defTabSz="1066800">
            <a:lnSpc>
              <a:spcPct val="90000"/>
            </a:lnSpc>
            <a:spcBef>
              <a:spcPct val="0"/>
            </a:spcBef>
            <a:spcAft>
              <a:spcPct val="20000"/>
            </a:spcAft>
            <a:buChar char="•"/>
          </a:pPr>
          <a:endParaRPr lang="en-US" sz="2400" kern="1200"/>
        </a:p>
        <a:p>
          <a:pPr marL="228600" lvl="1" indent="-228600" algn="l" defTabSz="1066800">
            <a:lnSpc>
              <a:spcPct val="90000"/>
            </a:lnSpc>
            <a:spcBef>
              <a:spcPct val="0"/>
            </a:spcBef>
            <a:spcAft>
              <a:spcPct val="20000"/>
            </a:spcAft>
            <a:buChar char="•"/>
          </a:pPr>
          <a:r>
            <a:rPr lang="en-US" sz="2400" kern="1200" dirty="0"/>
            <a:t>Finding and knowing best how to communicate  with end users</a:t>
          </a:r>
        </a:p>
        <a:p>
          <a:pPr marL="228600" lvl="1" indent="-228600" algn="l" defTabSz="1066800">
            <a:lnSpc>
              <a:spcPct val="90000"/>
            </a:lnSpc>
            <a:spcBef>
              <a:spcPct val="0"/>
            </a:spcBef>
            <a:spcAft>
              <a:spcPct val="20000"/>
            </a:spcAft>
            <a:buChar char="•"/>
          </a:pPr>
          <a:r>
            <a:rPr lang="en-US" sz="2400" kern="1200"/>
            <a:t>Knowing what research will produce useful tools to aid decision making processes. </a:t>
          </a:r>
        </a:p>
        <a:p>
          <a:pPr marL="228600" lvl="1" indent="-228600" algn="l" defTabSz="1066800">
            <a:lnSpc>
              <a:spcPct val="90000"/>
            </a:lnSpc>
            <a:spcBef>
              <a:spcPct val="0"/>
            </a:spcBef>
            <a:spcAft>
              <a:spcPct val="20000"/>
            </a:spcAft>
            <a:buChar char="•"/>
          </a:pPr>
          <a:r>
            <a:rPr lang="en-US" sz="2400" kern="1200"/>
            <a:t>Knowing the requirements and needs of the user community </a:t>
          </a:r>
        </a:p>
        <a:p>
          <a:pPr marL="228600" lvl="1" indent="-228600" algn="l" defTabSz="1066800">
            <a:lnSpc>
              <a:spcPct val="90000"/>
            </a:lnSpc>
            <a:spcBef>
              <a:spcPct val="0"/>
            </a:spcBef>
            <a:spcAft>
              <a:spcPct val="20000"/>
            </a:spcAft>
            <a:buChar char="•"/>
          </a:pPr>
          <a:r>
            <a:rPr lang="en-US" sz="2400" kern="1200"/>
            <a:t>Advertising how our research could be useful</a:t>
          </a:r>
        </a:p>
      </dsp:txBody>
      <dsp:txXfrm>
        <a:off x="0" y="1711673"/>
        <a:ext cx="5257800" cy="378603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C418BF-A690-425C-9DC3-EF9D9226F254}">
      <dsp:nvSpPr>
        <dsp:cNvPr id="0" name=""/>
        <dsp:cNvSpPr/>
      </dsp:nvSpPr>
      <dsp:spPr>
        <a:xfrm>
          <a:off x="57937" y="310934"/>
          <a:ext cx="1494870" cy="149487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79A3CC9-50FC-4F57-B5ED-72B310FD4670}">
      <dsp:nvSpPr>
        <dsp:cNvPr id="0" name=""/>
        <dsp:cNvSpPr/>
      </dsp:nvSpPr>
      <dsp:spPr>
        <a:xfrm>
          <a:off x="371860" y="624857"/>
          <a:ext cx="867024" cy="86702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7C97230-6F55-451A-AB31-E6739386A754}">
      <dsp:nvSpPr>
        <dsp:cNvPr id="0" name=""/>
        <dsp:cNvSpPr/>
      </dsp:nvSpPr>
      <dsp:spPr>
        <a:xfrm>
          <a:off x="1873137" y="310934"/>
          <a:ext cx="3523623" cy="14948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90000"/>
            </a:lnSpc>
            <a:spcBef>
              <a:spcPct val="0"/>
            </a:spcBef>
            <a:spcAft>
              <a:spcPct val="35000"/>
            </a:spcAft>
            <a:buNone/>
          </a:pPr>
          <a:r>
            <a:rPr lang="en-US" sz="2100" i="1" u="sng" kern="1200"/>
            <a:t>Communication Tool:</a:t>
          </a:r>
          <a:r>
            <a:rPr lang="en-US" sz="2100" kern="1200"/>
            <a:t> convey progress of an agreed upon project/product with an identified user towards sustained use.</a:t>
          </a:r>
        </a:p>
      </dsp:txBody>
      <dsp:txXfrm>
        <a:off x="1873137" y="310934"/>
        <a:ext cx="3523623" cy="1494870"/>
      </dsp:txXfrm>
    </dsp:sp>
    <dsp:sp modelId="{9DA1EC53-60FF-4B59-81BC-274848BFD83F}">
      <dsp:nvSpPr>
        <dsp:cNvPr id="0" name=""/>
        <dsp:cNvSpPr/>
      </dsp:nvSpPr>
      <dsp:spPr>
        <a:xfrm>
          <a:off x="6010725" y="310934"/>
          <a:ext cx="1494870" cy="149487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16D5CD7-89B2-4ADE-8936-55FB098CD074}">
      <dsp:nvSpPr>
        <dsp:cNvPr id="0" name=""/>
        <dsp:cNvSpPr/>
      </dsp:nvSpPr>
      <dsp:spPr>
        <a:xfrm>
          <a:off x="6324648" y="624857"/>
          <a:ext cx="867024" cy="86702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1FFBBFA-13B3-4330-B2D5-BB1199F5C50B}">
      <dsp:nvSpPr>
        <dsp:cNvPr id="0" name=""/>
        <dsp:cNvSpPr/>
      </dsp:nvSpPr>
      <dsp:spPr>
        <a:xfrm>
          <a:off x="7825925" y="310934"/>
          <a:ext cx="3523623" cy="14948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90000"/>
            </a:lnSpc>
            <a:spcBef>
              <a:spcPct val="0"/>
            </a:spcBef>
            <a:spcAft>
              <a:spcPct val="35000"/>
            </a:spcAft>
            <a:buNone/>
          </a:pPr>
          <a:r>
            <a:rPr lang="en-US" sz="2100" i="1" u="sng" kern="1200"/>
            <a:t>Analysis Tool :</a:t>
          </a:r>
          <a:r>
            <a:rPr lang="en-US" sz="2100" kern="1200"/>
            <a:t> assess progress of a project towards usability and meeting of the users agreed upon requirements.</a:t>
          </a:r>
        </a:p>
      </dsp:txBody>
      <dsp:txXfrm>
        <a:off x="7825925" y="310934"/>
        <a:ext cx="3523623" cy="1494870"/>
      </dsp:txXfrm>
    </dsp:sp>
    <dsp:sp modelId="{6A268982-77C2-4B85-8585-56935196FF63}">
      <dsp:nvSpPr>
        <dsp:cNvPr id="0" name=""/>
        <dsp:cNvSpPr/>
      </dsp:nvSpPr>
      <dsp:spPr>
        <a:xfrm>
          <a:off x="57937" y="2545532"/>
          <a:ext cx="1494870" cy="149487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AECF039-8161-47F3-8E7D-CCABDA69DBCE}">
      <dsp:nvSpPr>
        <dsp:cNvPr id="0" name=""/>
        <dsp:cNvSpPr/>
      </dsp:nvSpPr>
      <dsp:spPr>
        <a:xfrm>
          <a:off x="371860" y="2859455"/>
          <a:ext cx="867024" cy="86702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54945F8-B15C-4875-832E-F7F9E2D45596}">
      <dsp:nvSpPr>
        <dsp:cNvPr id="0" name=""/>
        <dsp:cNvSpPr/>
      </dsp:nvSpPr>
      <dsp:spPr>
        <a:xfrm>
          <a:off x="1873137" y="2545532"/>
          <a:ext cx="3523623" cy="14948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90000"/>
            </a:lnSpc>
            <a:spcBef>
              <a:spcPct val="0"/>
            </a:spcBef>
            <a:spcAft>
              <a:spcPct val="35000"/>
            </a:spcAft>
            <a:buNone/>
          </a:pPr>
          <a:r>
            <a:rPr lang="en-US" sz="2100" i="1" u="sng" kern="1200" dirty="0"/>
            <a:t>Reporting Tool:</a:t>
          </a:r>
          <a:r>
            <a:rPr lang="en-US" sz="2100" kern="1200" dirty="0"/>
            <a:t> convey user requirements and metrics as well as operational environment</a:t>
          </a:r>
        </a:p>
      </dsp:txBody>
      <dsp:txXfrm>
        <a:off x="1873137" y="2545532"/>
        <a:ext cx="3523623" cy="1494870"/>
      </dsp:txXfrm>
    </dsp:sp>
    <dsp:sp modelId="{63DE3B13-CD6C-4388-97FB-93E01604A80B}">
      <dsp:nvSpPr>
        <dsp:cNvPr id="0" name=""/>
        <dsp:cNvSpPr/>
      </dsp:nvSpPr>
      <dsp:spPr>
        <a:xfrm>
          <a:off x="6010725" y="2545532"/>
          <a:ext cx="1494870" cy="1494870"/>
        </a:xfrm>
        <a:prstGeom prst="ellipse">
          <a:avLst/>
        </a:prstGeom>
        <a:solidFill>
          <a:schemeClr val="accent1"/>
        </a:solidFill>
        <a:ln>
          <a:noFill/>
        </a:ln>
        <a:effectLst/>
      </dsp:spPr>
      <dsp:style>
        <a:lnRef idx="0">
          <a:scrgbClr r="0" g="0" b="0"/>
        </a:lnRef>
        <a:fillRef idx="1">
          <a:scrgbClr r="0" g="0" b="0"/>
        </a:fillRef>
        <a:effectRef idx="0">
          <a:scrgbClr r="0" g="0" b="0"/>
        </a:effectRef>
        <a:fontRef idx="minor"/>
      </dsp:style>
    </dsp:sp>
    <dsp:sp modelId="{2CCC70CA-0453-4355-9179-949A5FE6C6ED}">
      <dsp:nvSpPr>
        <dsp:cNvPr id="0" name=""/>
        <dsp:cNvSpPr/>
      </dsp:nvSpPr>
      <dsp:spPr>
        <a:xfrm>
          <a:off x="6324648" y="2859455"/>
          <a:ext cx="867024" cy="86702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A7C8C6E-07B5-46C3-9F8D-DEF762672E5B}">
      <dsp:nvSpPr>
        <dsp:cNvPr id="0" name=""/>
        <dsp:cNvSpPr/>
      </dsp:nvSpPr>
      <dsp:spPr>
        <a:xfrm>
          <a:off x="7825925" y="2545532"/>
          <a:ext cx="3523623" cy="14948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90000"/>
            </a:lnSpc>
            <a:spcBef>
              <a:spcPct val="0"/>
            </a:spcBef>
            <a:spcAft>
              <a:spcPct val="35000"/>
            </a:spcAft>
            <a:buNone/>
          </a:pPr>
          <a:r>
            <a:rPr lang="en-US" sz="2100" i="1" u="sng" kern="1200" dirty="0"/>
            <a:t>Diagnostic Tool :</a:t>
          </a:r>
          <a:r>
            <a:rPr lang="en-US" sz="2100" kern="1200" dirty="0"/>
            <a:t> identify roadblocks in development. Can also be used to identify new applications and new users</a:t>
          </a:r>
        </a:p>
      </dsp:txBody>
      <dsp:txXfrm>
        <a:off x="7825925" y="2545532"/>
        <a:ext cx="3523623" cy="149487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jpeg>
</file>

<file path=ppt/media/image14.png>
</file>

<file path=ppt/media/image15.svg>
</file>

<file path=ppt/media/image16.png>
</file>

<file path=ppt/media/image17.svg>
</file>

<file path=ppt/media/image18.png>
</file>

<file path=ppt/media/image19.svg>
</file>

<file path=ppt/media/image2.jpeg>
</file>

<file path=ppt/media/image20.png>
</file>

<file path=ppt/media/image21.svg>
</file>

<file path=ppt/media/image22.png>
</file>

<file path=ppt/media/image23.jpeg>
</file>

<file path=ppt/media/image24.jpeg>
</file>

<file path=ppt/media/image25.tiff>
</file>

<file path=ppt/media/image26.png>
</file>

<file path=ppt/media/image27.svg>
</file>

<file path=ppt/media/image3.png>
</file>

<file path=ppt/media/image4.svg>
</file>

<file path=ppt/media/image5.png>
</file>

<file path=ppt/media/image6.svg>
</file>

<file path=ppt/media/image7.png>
</file>

<file path=ppt/media/image8.sv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04A5EEB-9136-0644-8D5B-A3703E5925F1}" type="datetimeFigureOut">
              <a:rPr lang="en-US" smtClean="0"/>
              <a:t>11/25/20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315227-DD2E-EE4A-A6B3-97EDD4136FE1}" type="slidenum">
              <a:rPr lang="en-US" smtClean="0"/>
              <a:t>‹#›</a:t>
            </a:fld>
            <a:endParaRPr lang="en-US"/>
          </a:p>
        </p:txBody>
      </p:sp>
    </p:spTree>
    <p:extLst>
      <p:ext uri="{BB962C8B-B14F-4D97-AF65-F5344CB8AC3E}">
        <p14:creationId xmlns:p14="http://schemas.microsoft.com/office/powerpoint/2010/main" val="28484368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4A5EEB-9136-0644-8D5B-A3703E5925F1}" type="datetimeFigureOut">
              <a:rPr lang="en-US" smtClean="0"/>
              <a:t>11/25/20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315227-DD2E-EE4A-A6B3-97EDD4136FE1}" type="slidenum">
              <a:rPr lang="en-US" smtClean="0"/>
              <a:t>‹#›</a:t>
            </a:fld>
            <a:endParaRPr lang="en-US"/>
          </a:p>
        </p:txBody>
      </p:sp>
    </p:spTree>
    <p:extLst>
      <p:ext uri="{BB962C8B-B14F-4D97-AF65-F5344CB8AC3E}">
        <p14:creationId xmlns:p14="http://schemas.microsoft.com/office/powerpoint/2010/main" val="1139580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4A5EEB-9136-0644-8D5B-A3703E5925F1}" type="datetimeFigureOut">
              <a:rPr lang="en-US" smtClean="0"/>
              <a:t>11/25/20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315227-DD2E-EE4A-A6B3-97EDD4136FE1}" type="slidenum">
              <a:rPr lang="en-US" smtClean="0"/>
              <a:t>‹#›</a:t>
            </a:fld>
            <a:endParaRPr lang="en-US"/>
          </a:p>
        </p:txBody>
      </p:sp>
    </p:spTree>
    <p:extLst>
      <p:ext uri="{BB962C8B-B14F-4D97-AF65-F5344CB8AC3E}">
        <p14:creationId xmlns:p14="http://schemas.microsoft.com/office/powerpoint/2010/main" val="4229850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4A5EEB-9136-0644-8D5B-A3703E5925F1}" type="datetimeFigureOut">
              <a:rPr lang="en-US" smtClean="0"/>
              <a:t>11/25/20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315227-DD2E-EE4A-A6B3-97EDD4136FE1}" type="slidenum">
              <a:rPr lang="en-US" smtClean="0"/>
              <a:t>‹#›</a:t>
            </a:fld>
            <a:endParaRPr lang="en-US"/>
          </a:p>
        </p:txBody>
      </p:sp>
    </p:spTree>
    <p:extLst>
      <p:ext uri="{BB962C8B-B14F-4D97-AF65-F5344CB8AC3E}">
        <p14:creationId xmlns:p14="http://schemas.microsoft.com/office/powerpoint/2010/main" val="2531419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4A5EEB-9136-0644-8D5B-A3703E5925F1}" type="datetimeFigureOut">
              <a:rPr lang="en-US" smtClean="0"/>
              <a:t>11/25/20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315227-DD2E-EE4A-A6B3-97EDD4136FE1}" type="slidenum">
              <a:rPr lang="en-US" smtClean="0"/>
              <a:t>‹#›</a:t>
            </a:fld>
            <a:endParaRPr lang="en-US"/>
          </a:p>
        </p:txBody>
      </p:sp>
    </p:spTree>
    <p:extLst>
      <p:ext uri="{BB962C8B-B14F-4D97-AF65-F5344CB8AC3E}">
        <p14:creationId xmlns:p14="http://schemas.microsoft.com/office/powerpoint/2010/main" val="523302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04A5EEB-9136-0644-8D5B-A3703E5925F1}" type="datetimeFigureOut">
              <a:rPr lang="en-US" smtClean="0"/>
              <a:t>11/25/20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315227-DD2E-EE4A-A6B3-97EDD4136FE1}" type="slidenum">
              <a:rPr lang="en-US" smtClean="0"/>
              <a:t>‹#›</a:t>
            </a:fld>
            <a:endParaRPr lang="en-US"/>
          </a:p>
        </p:txBody>
      </p:sp>
    </p:spTree>
    <p:extLst>
      <p:ext uri="{BB962C8B-B14F-4D97-AF65-F5344CB8AC3E}">
        <p14:creationId xmlns:p14="http://schemas.microsoft.com/office/powerpoint/2010/main" val="3508493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04A5EEB-9136-0644-8D5B-A3703E5925F1}" type="datetimeFigureOut">
              <a:rPr lang="en-US" smtClean="0"/>
              <a:t>11/25/20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315227-DD2E-EE4A-A6B3-97EDD4136FE1}" type="slidenum">
              <a:rPr lang="en-US" smtClean="0"/>
              <a:t>‹#›</a:t>
            </a:fld>
            <a:endParaRPr lang="en-US"/>
          </a:p>
        </p:txBody>
      </p:sp>
    </p:spTree>
    <p:extLst>
      <p:ext uri="{BB962C8B-B14F-4D97-AF65-F5344CB8AC3E}">
        <p14:creationId xmlns:p14="http://schemas.microsoft.com/office/powerpoint/2010/main" val="2640303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04A5EEB-9136-0644-8D5B-A3703E5925F1}" type="datetimeFigureOut">
              <a:rPr lang="en-US" smtClean="0"/>
              <a:t>11/25/20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315227-DD2E-EE4A-A6B3-97EDD4136FE1}" type="slidenum">
              <a:rPr lang="en-US" smtClean="0"/>
              <a:t>‹#›</a:t>
            </a:fld>
            <a:endParaRPr lang="en-US"/>
          </a:p>
        </p:txBody>
      </p:sp>
    </p:spTree>
    <p:extLst>
      <p:ext uri="{BB962C8B-B14F-4D97-AF65-F5344CB8AC3E}">
        <p14:creationId xmlns:p14="http://schemas.microsoft.com/office/powerpoint/2010/main" val="3480942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4A5EEB-9136-0644-8D5B-A3703E5925F1}" type="datetimeFigureOut">
              <a:rPr lang="en-US" smtClean="0"/>
              <a:t>11/25/20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315227-DD2E-EE4A-A6B3-97EDD4136FE1}" type="slidenum">
              <a:rPr lang="en-US" smtClean="0"/>
              <a:t>‹#›</a:t>
            </a:fld>
            <a:endParaRPr lang="en-US"/>
          </a:p>
        </p:txBody>
      </p:sp>
    </p:spTree>
    <p:extLst>
      <p:ext uri="{BB962C8B-B14F-4D97-AF65-F5344CB8AC3E}">
        <p14:creationId xmlns:p14="http://schemas.microsoft.com/office/powerpoint/2010/main" val="14014143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04A5EEB-9136-0644-8D5B-A3703E5925F1}" type="datetimeFigureOut">
              <a:rPr lang="en-US" smtClean="0"/>
              <a:t>11/25/20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315227-DD2E-EE4A-A6B3-97EDD4136FE1}" type="slidenum">
              <a:rPr lang="en-US" smtClean="0"/>
              <a:t>‹#›</a:t>
            </a:fld>
            <a:endParaRPr lang="en-US"/>
          </a:p>
        </p:txBody>
      </p:sp>
    </p:spTree>
    <p:extLst>
      <p:ext uri="{BB962C8B-B14F-4D97-AF65-F5344CB8AC3E}">
        <p14:creationId xmlns:p14="http://schemas.microsoft.com/office/powerpoint/2010/main" val="3658494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04A5EEB-9136-0644-8D5B-A3703E5925F1}" type="datetimeFigureOut">
              <a:rPr lang="en-US" smtClean="0"/>
              <a:t>11/25/20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315227-DD2E-EE4A-A6B3-97EDD4136FE1}" type="slidenum">
              <a:rPr lang="en-US" smtClean="0"/>
              <a:t>‹#›</a:t>
            </a:fld>
            <a:endParaRPr lang="en-US"/>
          </a:p>
        </p:txBody>
      </p:sp>
    </p:spTree>
    <p:extLst>
      <p:ext uri="{BB962C8B-B14F-4D97-AF65-F5344CB8AC3E}">
        <p14:creationId xmlns:p14="http://schemas.microsoft.com/office/powerpoint/2010/main" val="2557477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4A5EEB-9136-0644-8D5B-A3703E5925F1}" type="datetimeFigureOut">
              <a:rPr lang="en-US" smtClean="0"/>
              <a:t>11/25/20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315227-DD2E-EE4A-A6B3-97EDD4136FE1}" type="slidenum">
              <a:rPr lang="en-US" smtClean="0"/>
              <a:t>‹#›</a:t>
            </a:fld>
            <a:endParaRPr lang="en-US"/>
          </a:p>
        </p:txBody>
      </p:sp>
    </p:spTree>
    <p:extLst>
      <p:ext uri="{BB962C8B-B14F-4D97-AF65-F5344CB8AC3E}">
        <p14:creationId xmlns:p14="http://schemas.microsoft.com/office/powerpoint/2010/main" val="325075949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13.jpeg"/><Relationship Id="rId4" Type="http://schemas.openxmlformats.org/officeDocument/2006/relationships/hyperlink" Target="https://www.nasa.gov/sites/default/files/files/ARLMilestonesFigure10712.pdf"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7.xml"/><Relationship Id="rId7" Type="http://schemas.openxmlformats.org/officeDocument/2006/relationships/diagramColors" Target="../diagrams/colors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1.png"/></Relationships>
</file>

<file path=ppt/slides/_rels/slide13.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2.xml"/><Relationship Id="rId7" Type="http://schemas.openxmlformats.org/officeDocument/2006/relationships/diagramColors" Target="../diagrams/colors4.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2.sv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23.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image" Target="../media/image24.jpeg"/></Relationships>
</file>

<file path=ppt/slides/_rels/slide1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2.sv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png"/><Relationship Id="rId5" Type="http://schemas.openxmlformats.org/officeDocument/2006/relationships/image" Target="../media/image10.sv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png"/><Relationship Id="rId5" Type="http://schemas.openxmlformats.org/officeDocument/2006/relationships/image" Target="../media/image12.sv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1.png"/><Relationship Id="rId4" Type="http://schemas.openxmlformats.org/officeDocument/2006/relationships/image" Target="../media/image25.tiff"/></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1.png"/><Relationship Id="rId5" Type="http://schemas.openxmlformats.org/officeDocument/2006/relationships/image" Target="../media/image27.svg"/><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2.svg"/><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6.sv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1.png"/><Relationship Id="rId4" Type="http://schemas.openxmlformats.org/officeDocument/2006/relationships/image" Target="../media/image3.png"/><Relationship Id="rId9"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hyperlink" Target="https://ecss.nl/home/ecss-e-hb-11a-technology-readiness-level-trl-guidelines-1-march-2017/" TargetMode="Externa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12.sv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DFC6F-F065-834F-BA96-EC3B636E2A58}"/>
              </a:ext>
            </a:extLst>
          </p:cNvPr>
          <p:cNvSpPr>
            <a:spLocks noGrp="1"/>
          </p:cNvSpPr>
          <p:nvPr>
            <p:ph type="ctrTitle"/>
          </p:nvPr>
        </p:nvSpPr>
        <p:spPr>
          <a:xfrm>
            <a:off x="902677" y="1122362"/>
            <a:ext cx="10398369" cy="3027607"/>
          </a:xfrm>
        </p:spPr>
        <p:txBody>
          <a:bodyPr>
            <a:normAutofit fontScale="90000"/>
          </a:bodyPr>
          <a:lstStyle/>
          <a:p>
            <a:r>
              <a:rPr lang="en-US" dirty="0"/>
              <a:t>Mapping the Application Usability Level (AUL) Framework to the Technology Readiness Levels (TRLs) and other Readiness Levels </a:t>
            </a:r>
          </a:p>
        </p:txBody>
      </p:sp>
      <p:sp>
        <p:nvSpPr>
          <p:cNvPr id="3" name="Subtitle 2">
            <a:extLst>
              <a:ext uri="{FF2B5EF4-FFF2-40B4-BE49-F238E27FC236}">
                <a16:creationId xmlns:a16="http://schemas.microsoft.com/office/drawing/2014/main" id="{3A9D33C6-71AD-A64C-97C0-9C9F84D8D5CA}"/>
              </a:ext>
            </a:extLst>
          </p:cNvPr>
          <p:cNvSpPr>
            <a:spLocks noGrp="1"/>
          </p:cNvSpPr>
          <p:nvPr>
            <p:ph type="subTitle" idx="1"/>
          </p:nvPr>
        </p:nvSpPr>
        <p:spPr>
          <a:xfrm>
            <a:off x="1524000" y="4419600"/>
            <a:ext cx="9144000" cy="838200"/>
          </a:xfrm>
        </p:spPr>
        <p:txBody>
          <a:bodyPr/>
          <a:lstStyle/>
          <a:p>
            <a:r>
              <a:rPr lang="en-US" dirty="0"/>
              <a:t>A.J. Halford, A. C. Kellerman, A. G. Burrell, J. Klenzing, B. A. Carter, K. Garcia-Sage, S. </a:t>
            </a:r>
            <a:r>
              <a:rPr lang="en-US" dirty="0" err="1"/>
              <a:t>Elvidge</a:t>
            </a:r>
            <a:r>
              <a:rPr lang="en-US" dirty="0"/>
              <a:t>, S. Bingham</a:t>
            </a:r>
          </a:p>
        </p:txBody>
      </p:sp>
      <p:pic>
        <p:nvPicPr>
          <p:cNvPr id="8" name="Audio 7">
            <a:hlinkClick r:id="" action="ppaction://media"/>
            <a:extLst>
              <a:ext uri="{FF2B5EF4-FFF2-40B4-BE49-F238E27FC236}">
                <a16:creationId xmlns:a16="http://schemas.microsoft.com/office/drawing/2014/main" id="{CEE29B7E-5598-2C43-AD04-826EBC3093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69307270"/>
      </p:ext>
    </p:extLst>
  </p:cSld>
  <p:clrMapOvr>
    <a:masterClrMapping/>
  </p:clrMapOvr>
  <mc:AlternateContent xmlns:mc="http://schemas.openxmlformats.org/markup-compatibility/2006" xmlns:p14="http://schemas.microsoft.com/office/powerpoint/2010/main">
    <mc:Choice Requires="p14">
      <p:transition spd="slow" p14:dur="2000" advTm="48984"/>
    </mc:Choice>
    <mc:Fallback xmlns="">
      <p:transition spd="slow" advTm="489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F81F8D5-515A-45DC-B296-30AB11F2C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0464369-70FA-42AF-948F-80664CA7B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46816"/>
          </a:xfrm>
          <a:prstGeom prst="rect">
            <a:avLst/>
          </a:pr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947F7F-40C4-384D-9829-E90ED96A1E06}"/>
              </a:ext>
            </a:extLst>
          </p:cNvPr>
          <p:cNvSpPr>
            <a:spLocks noGrp="1"/>
          </p:cNvSpPr>
          <p:nvPr>
            <p:ph type="title"/>
          </p:nvPr>
        </p:nvSpPr>
        <p:spPr>
          <a:xfrm>
            <a:off x="581646" y="349664"/>
            <a:ext cx="5845571" cy="1638377"/>
          </a:xfrm>
        </p:spPr>
        <p:txBody>
          <a:bodyPr anchor="b">
            <a:normAutofit/>
          </a:bodyPr>
          <a:lstStyle/>
          <a:p>
            <a:r>
              <a:rPr lang="en-US" sz="4800"/>
              <a:t>Application Readiness Levels</a:t>
            </a:r>
          </a:p>
        </p:txBody>
      </p:sp>
      <p:sp>
        <p:nvSpPr>
          <p:cNvPr id="3" name="Content Placeholder 2">
            <a:extLst>
              <a:ext uri="{FF2B5EF4-FFF2-40B4-BE49-F238E27FC236}">
                <a16:creationId xmlns:a16="http://schemas.microsoft.com/office/drawing/2014/main" id="{3B746B9B-5C7B-9B42-8E36-FFB067CB63AE}"/>
              </a:ext>
            </a:extLst>
          </p:cNvPr>
          <p:cNvSpPr>
            <a:spLocks noGrp="1"/>
          </p:cNvSpPr>
          <p:nvPr>
            <p:ph idx="1"/>
          </p:nvPr>
        </p:nvSpPr>
        <p:spPr>
          <a:xfrm>
            <a:off x="587988" y="1988041"/>
            <a:ext cx="5837750" cy="3656302"/>
          </a:xfrm>
        </p:spPr>
        <p:txBody>
          <a:bodyPr anchor="ctr">
            <a:noAutofit/>
          </a:bodyPr>
          <a:lstStyle/>
          <a:p>
            <a:pPr marL="0" indent="0">
              <a:buNone/>
              <a:defRPr/>
            </a:pPr>
            <a:r>
              <a:rPr lang="en-US" sz="2000" dirty="0"/>
              <a:t>Each level has clear milestones which must be met for an application to advance to the next level. </a:t>
            </a:r>
          </a:p>
          <a:p>
            <a:pPr marL="0" indent="0">
              <a:buNone/>
              <a:defRPr/>
            </a:pPr>
            <a:endParaRPr lang="en-US" sz="2000" dirty="0"/>
          </a:p>
          <a:p>
            <a:pPr marL="0" indent="0">
              <a:buNone/>
              <a:defRPr/>
            </a:pPr>
            <a:r>
              <a:rPr lang="en-US" sz="2000" dirty="0"/>
              <a:t>During a grant cycle, teams are asked to state what the current ARL of the application is, what the goal ARL is, and to update these numbers each fiscal year. </a:t>
            </a:r>
          </a:p>
          <a:p>
            <a:pPr marL="0" indent="0">
              <a:buNone/>
              <a:defRPr/>
            </a:pPr>
            <a:endParaRPr lang="en-US" sz="2000" dirty="0"/>
          </a:p>
          <a:p>
            <a:pPr marL="0" indent="0">
              <a:buNone/>
              <a:defRPr/>
            </a:pPr>
            <a:r>
              <a:rPr lang="en-US" sz="2000" dirty="0"/>
              <a:t>It is not expected that a project will advance from ARL 1 to ARL 9 during one grant cycle (3 – 5 years). </a:t>
            </a:r>
          </a:p>
        </p:txBody>
      </p:sp>
      <p:sp>
        <p:nvSpPr>
          <p:cNvPr id="13" name="Rectangle 12">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669568"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C552A98-EF7D-4D42-AB69-066B786AB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447" y="399675"/>
            <a:ext cx="4647368" cy="5809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phical user interface, text, application&#10;&#10;Description automatically generated">
            <a:hlinkClick r:id="rId4"/>
            <a:extLst>
              <a:ext uri="{FF2B5EF4-FFF2-40B4-BE49-F238E27FC236}">
                <a16:creationId xmlns:a16="http://schemas.microsoft.com/office/drawing/2014/main" id="{5BB0ED9C-912B-334F-97A3-FF431F948F9F}"/>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r="-3" b="2990"/>
          <a:stretch/>
        </p:blipFill>
        <p:spPr>
          <a:xfrm>
            <a:off x="7421373" y="627954"/>
            <a:ext cx="4235516" cy="5353373"/>
          </a:xfrm>
          <a:prstGeom prst="rect">
            <a:avLst/>
          </a:prstGeom>
        </p:spPr>
      </p:pic>
      <p:sp>
        <p:nvSpPr>
          <p:cNvPr id="17" name="Rectangle 16">
            <a:extLst>
              <a:ext uri="{FF2B5EF4-FFF2-40B4-BE49-F238E27FC236}">
                <a16:creationId xmlns:a16="http://schemas.microsoft.com/office/drawing/2014/main" id="{A648176E-454C-437C-B0FC-9B82FCF32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774185"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a:extLst>
              <a:ext uri="{FF2B5EF4-FFF2-40B4-BE49-F238E27FC236}">
                <a16:creationId xmlns:a16="http://schemas.microsoft.com/office/drawing/2014/main" id="{C42CCC0B-2118-0844-B8AC-6C2CA2D2C0F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92311359"/>
      </p:ext>
    </p:extLst>
  </p:cSld>
  <p:clrMapOvr>
    <a:masterClrMapping/>
  </p:clrMapOvr>
  <mc:AlternateContent xmlns:mc="http://schemas.openxmlformats.org/markup-compatibility/2006" xmlns:p14="http://schemas.microsoft.com/office/powerpoint/2010/main">
    <mc:Choice Requires="p14">
      <p:transition spd="slow" p14:dur="2000" advTm="50502"/>
    </mc:Choice>
    <mc:Fallback xmlns="">
      <p:transition spd="slow" advTm="505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CBE1851-2230-47A9-B000-CE9046EA61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93D8D18-7BFB-154B-9B01-8BDC14DCC62E}"/>
              </a:ext>
            </a:extLst>
          </p:cNvPr>
          <p:cNvSpPr txBox="1">
            <a:spLocks/>
          </p:cNvSpPr>
          <p:nvPr/>
        </p:nvSpPr>
        <p:spPr>
          <a:xfrm>
            <a:off x="634276" y="803705"/>
            <a:ext cx="4208656" cy="30348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Aft>
                <a:spcPts val="600"/>
              </a:spcAft>
            </a:pPr>
            <a:r>
              <a:rPr lang="en-US" sz="5000" kern="1200">
                <a:solidFill>
                  <a:srgbClr val="FFFFFF"/>
                </a:solidFill>
                <a:latin typeface="+mj-lt"/>
                <a:ea typeface="+mj-ea"/>
                <a:cs typeface="+mj-cs"/>
              </a:rPr>
              <a:t>Application Usability Levels (AULs) (Halford et al 2019)</a:t>
            </a:r>
          </a:p>
        </p:txBody>
      </p:sp>
      <p:cxnSp>
        <p:nvCxnSpPr>
          <p:cNvPr id="16" name="Straight Connector 15">
            <a:extLst>
              <a:ext uri="{FF2B5EF4-FFF2-40B4-BE49-F238E27FC236}">
                <a16:creationId xmlns:a16="http://schemas.microsoft.com/office/drawing/2014/main" id="{23B93832-6514-44F4-849B-5EE2C8A233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6679" y="3928939"/>
            <a:ext cx="3931920"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10" name="Right Arrow 9">
            <a:extLst>
              <a:ext uri="{FF2B5EF4-FFF2-40B4-BE49-F238E27FC236}">
                <a16:creationId xmlns:a16="http://schemas.microsoft.com/office/drawing/2014/main" id="{C2691456-F9A5-7B44-8789-8BC5B37CF8C0}"/>
              </a:ext>
            </a:extLst>
          </p:cNvPr>
          <p:cNvSpPr/>
          <p:nvPr/>
        </p:nvSpPr>
        <p:spPr>
          <a:xfrm>
            <a:off x="5505278" y="2826327"/>
            <a:ext cx="6686722" cy="1558637"/>
          </a:xfrm>
          <a:prstGeom prst="rightArrow">
            <a:avLst/>
          </a:prstGeom>
          <a:gradFill flip="none" rotWithShape="1">
            <a:gsLst>
              <a:gs pos="56000">
                <a:schemeClr val="accent2"/>
              </a:gs>
              <a:gs pos="0">
                <a:schemeClr val="bg2"/>
              </a:gs>
              <a:gs pos="100000">
                <a:schemeClr val="accent3"/>
              </a:gs>
            </a:gsLst>
            <a:lin ang="0" scaled="1"/>
            <a:tileRect/>
          </a:gradFill>
          <a:ln>
            <a:gradFill>
              <a:gsLst>
                <a:gs pos="0">
                  <a:schemeClr val="accent3"/>
                </a:gs>
                <a:gs pos="100000">
                  <a:schemeClr val="bg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D093EAE7-B914-9646-B6AE-DBA41B94A11E}"/>
              </a:ext>
            </a:extLst>
          </p:cNvPr>
          <p:cNvSpPr txBox="1"/>
          <p:nvPr/>
        </p:nvSpPr>
        <p:spPr>
          <a:xfrm>
            <a:off x="7478709" y="3405590"/>
            <a:ext cx="2535382" cy="400110"/>
          </a:xfrm>
          <a:prstGeom prst="rect">
            <a:avLst/>
          </a:prstGeom>
          <a:noFill/>
        </p:spPr>
        <p:txBody>
          <a:bodyPr wrap="square" rtlCol="0">
            <a:spAutoFit/>
          </a:bodyPr>
          <a:lstStyle/>
          <a:p>
            <a:pPr algn="ctr"/>
            <a:r>
              <a:rPr lang="en-US" sz="2000" dirty="0"/>
              <a:t>AUL 4  AUL 5 AUL 6  </a:t>
            </a:r>
          </a:p>
        </p:txBody>
      </p:sp>
      <p:sp>
        <p:nvSpPr>
          <p:cNvPr id="17" name="TextBox 16">
            <a:extLst>
              <a:ext uri="{FF2B5EF4-FFF2-40B4-BE49-F238E27FC236}">
                <a16:creationId xmlns:a16="http://schemas.microsoft.com/office/drawing/2014/main" id="{170DD283-03F1-8347-9A12-74230023A82D}"/>
              </a:ext>
            </a:extLst>
          </p:cNvPr>
          <p:cNvSpPr txBox="1"/>
          <p:nvPr/>
        </p:nvSpPr>
        <p:spPr>
          <a:xfrm>
            <a:off x="5300800" y="3205535"/>
            <a:ext cx="2535382" cy="400110"/>
          </a:xfrm>
          <a:prstGeom prst="rect">
            <a:avLst/>
          </a:prstGeom>
          <a:noFill/>
        </p:spPr>
        <p:txBody>
          <a:bodyPr wrap="square" rtlCol="0">
            <a:spAutoFit/>
          </a:bodyPr>
          <a:lstStyle/>
          <a:p>
            <a:pPr algn="ctr"/>
            <a:r>
              <a:rPr lang="en-US" sz="2000" dirty="0"/>
              <a:t>AUL 1  AUL 2 AUL 3  </a:t>
            </a:r>
          </a:p>
        </p:txBody>
      </p:sp>
      <p:sp>
        <p:nvSpPr>
          <p:cNvPr id="18" name="TextBox 17">
            <a:extLst>
              <a:ext uri="{FF2B5EF4-FFF2-40B4-BE49-F238E27FC236}">
                <a16:creationId xmlns:a16="http://schemas.microsoft.com/office/drawing/2014/main" id="{54ACF076-A8D2-914A-9C2A-E3BD3604544D}"/>
              </a:ext>
            </a:extLst>
          </p:cNvPr>
          <p:cNvSpPr txBox="1"/>
          <p:nvPr/>
        </p:nvSpPr>
        <p:spPr>
          <a:xfrm>
            <a:off x="9455726" y="3638507"/>
            <a:ext cx="2535382" cy="400110"/>
          </a:xfrm>
          <a:prstGeom prst="rect">
            <a:avLst/>
          </a:prstGeom>
          <a:noFill/>
        </p:spPr>
        <p:txBody>
          <a:bodyPr wrap="square" rtlCol="0">
            <a:spAutoFit/>
          </a:bodyPr>
          <a:lstStyle/>
          <a:p>
            <a:pPr algn="ctr"/>
            <a:r>
              <a:rPr lang="en-US" sz="2000" dirty="0"/>
              <a:t>AUL 7  AUL 8 AUL 9  </a:t>
            </a:r>
          </a:p>
        </p:txBody>
      </p:sp>
      <p:sp>
        <p:nvSpPr>
          <p:cNvPr id="19" name="Rectangle 18">
            <a:extLst>
              <a:ext uri="{FF2B5EF4-FFF2-40B4-BE49-F238E27FC236}">
                <a16:creationId xmlns:a16="http://schemas.microsoft.com/office/drawing/2014/main" id="{D8196899-2496-A449-AD3C-ACFFD66F5012}"/>
              </a:ext>
            </a:extLst>
          </p:cNvPr>
          <p:cNvSpPr>
            <a:spLocks noChangeArrowheads="1"/>
          </p:cNvSpPr>
          <p:nvPr/>
        </p:nvSpPr>
        <p:spPr bwMode="auto">
          <a:xfrm>
            <a:off x="5760887" y="2106518"/>
            <a:ext cx="163351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en-US" sz="2000" i="1" dirty="0"/>
              <a:t>Discovery and Viability</a:t>
            </a:r>
          </a:p>
        </p:txBody>
      </p:sp>
      <p:sp>
        <p:nvSpPr>
          <p:cNvPr id="20" name="Rectangle 19">
            <a:extLst>
              <a:ext uri="{FF2B5EF4-FFF2-40B4-BE49-F238E27FC236}">
                <a16:creationId xmlns:a16="http://schemas.microsoft.com/office/drawing/2014/main" id="{4A8664E9-F232-A44E-9E94-2BD2E500165D}"/>
              </a:ext>
            </a:extLst>
          </p:cNvPr>
          <p:cNvSpPr>
            <a:spLocks noChangeArrowheads="1"/>
          </p:cNvSpPr>
          <p:nvPr/>
        </p:nvSpPr>
        <p:spPr bwMode="auto">
          <a:xfrm>
            <a:off x="7591727" y="1909300"/>
            <a:ext cx="18639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en-US" sz="2000" i="1" dirty="0"/>
              <a:t>Development, Testing, and Validation </a:t>
            </a:r>
          </a:p>
        </p:txBody>
      </p:sp>
      <p:sp>
        <p:nvSpPr>
          <p:cNvPr id="21" name="Rectangle 20">
            <a:extLst>
              <a:ext uri="{FF2B5EF4-FFF2-40B4-BE49-F238E27FC236}">
                <a16:creationId xmlns:a16="http://schemas.microsoft.com/office/drawing/2014/main" id="{CD5BBDA2-493B-7D4D-B7BE-09E38A3A3BAC}"/>
              </a:ext>
            </a:extLst>
          </p:cNvPr>
          <p:cNvSpPr>
            <a:spLocks noChangeArrowheads="1"/>
          </p:cNvSpPr>
          <p:nvPr/>
        </p:nvSpPr>
        <p:spPr bwMode="auto">
          <a:xfrm>
            <a:off x="9276303" y="4535525"/>
            <a:ext cx="25277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en-US" sz="2000" i="1" dirty="0"/>
              <a:t>Implementation and integration into operational status</a:t>
            </a:r>
          </a:p>
        </p:txBody>
      </p:sp>
      <p:sp>
        <p:nvSpPr>
          <p:cNvPr id="22" name="Left Bracket 21">
            <a:extLst>
              <a:ext uri="{FF2B5EF4-FFF2-40B4-BE49-F238E27FC236}">
                <a16:creationId xmlns:a16="http://schemas.microsoft.com/office/drawing/2014/main" id="{B65820F8-B18F-BF46-973F-7690BB53277D}"/>
              </a:ext>
            </a:extLst>
          </p:cNvPr>
          <p:cNvSpPr/>
          <p:nvPr/>
        </p:nvSpPr>
        <p:spPr bwMode="auto">
          <a:xfrm rot="5400000">
            <a:off x="6419676" y="2093594"/>
            <a:ext cx="104775" cy="1844675"/>
          </a:xfrm>
          <a:prstGeom prst="leftBracket">
            <a:avLst/>
          </a:prstGeom>
          <a:noFill/>
          <a:ln w="38100">
            <a:solidFill>
              <a:schemeClr val="accent4"/>
            </a:solidFill>
          </a:ln>
        </p:spPr>
        <p:style>
          <a:lnRef idx="1">
            <a:schemeClr val="accent2"/>
          </a:lnRef>
          <a:fillRef idx="0">
            <a:schemeClr val="accent2"/>
          </a:fillRef>
          <a:effectRef idx="0">
            <a:schemeClr val="accent2"/>
          </a:effectRef>
          <a:fontRef idx="minor">
            <a:schemeClr val="tx1"/>
          </a:fontRef>
        </p:style>
        <p:txBody>
          <a:bodyPr anchor="ctr"/>
          <a:lstStyle/>
          <a:p>
            <a:pPr algn="ctr">
              <a:defRPr/>
            </a:pPr>
            <a:endParaRPr lang="en-US">
              <a:solidFill>
                <a:srgbClr val="43ABC9"/>
              </a:solidFill>
            </a:endParaRPr>
          </a:p>
        </p:txBody>
      </p:sp>
      <p:sp>
        <p:nvSpPr>
          <p:cNvPr id="23" name="Left Bracket 22">
            <a:extLst>
              <a:ext uri="{FF2B5EF4-FFF2-40B4-BE49-F238E27FC236}">
                <a16:creationId xmlns:a16="http://schemas.microsoft.com/office/drawing/2014/main" id="{DA3E19E2-F9E2-8048-8559-FFC698E0692A}"/>
              </a:ext>
            </a:extLst>
          </p:cNvPr>
          <p:cNvSpPr/>
          <p:nvPr/>
        </p:nvSpPr>
        <p:spPr bwMode="auto">
          <a:xfrm rot="5400000">
            <a:off x="8652786" y="2107732"/>
            <a:ext cx="104775" cy="1843088"/>
          </a:xfrm>
          <a:prstGeom prst="leftBracket">
            <a:avLst/>
          </a:prstGeom>
          <a:noFill/>
          <a:ln w="38100">
            <a:solidFill>
              <a:schemeClr val="accent4"/>
            </a:solidFill>
          </a:ln>
        </p:spPr>
        <p:style>
          <a:lnRef idx="1">
            <a:schemeClr val="accent2"/>
          </a:lnRef>
          <a:fillRef idx="0">
            <a:schemeClr val="accent2"/>
          </a:fillRef>
          <a:effectRef idx="0">
            <a:schemeClr val="accent2"/>
          </a:effectRef>
          <a:fontRef idx="minor">
            <a:schemeClr val="tx1"/>
          </a:fontRef>
        </p:style>
        <p:txBody>
          <a:bodyPr anchor="ctr"/>
          <a:lstStyle/>
          <a:p>
            <a:pPr algn="ctr">
              <a:defRPr/>
            </a:pPr>
            <a:endParaRPr lang="en-US">
              <a:solidFill>
                <a:srgbClr val="43ABC9"/>
              </a:solidFill>
            </a:endParaRPr>
          </a:p>
        </p:txBody>
      </p:sp>
      <p:sp>
        <p:nvSpPr>
          <p:cNvPr id="24" name="Left Bracket 23">
            <a:extLst>
              <a:ext uri="{FF2B5EF4-FFF2-40B4-BE49-F238E27FC236}">
                <a16:creationId xmlns:a16="http://schemas.microsoft.com/office/drawing/2014/main" id="{2B5C67B5-EBF4-6F4D-B187-703F05944FD7}"/>
              </a:ext>
            </a:extLst>
          </p:cNvPr>
          <p:cNvSpPr/>
          <p:nvPr/>
        </p:nvSpPr>
        <p:spPr bwMode="auto">
          <a:xfrm rot="16200000">
            <a:off x="10671029" y="3447708"/>
            <a:ext cx="104775" cy="1844675"/>
          </a:xfrm>
          <a:prstGeom prst="leftBracket">
            <a:avLst/>
          </a:prstGeom>
          <a:noFill/>
          <a:ln w="38100">
            <a:solidFill>
              <a:schemeClr val="accent4"/>
            </a:solidFill>
          </a:ln>
        </p:spPr>
        <p:style>
          <a:lnRef idx="1">
            <a:schemeClr val="accent2"/>
          </a:lnRef>
          <a:fillRef idx="0">
            <a:schemeClr val="accent2"/>
          </a:fillRef>
          <a:effectRef idx="0">
            <a:schemeClr val="accent2"/>
          </a:effectRef>
          <a:fontRef idx="minor">
            <a:schemeClr val="tx1"/>
          </a:fontRef>
        </p:style>
        <p:txBody>
          <a:bodyPr anchor="ctr"/>
          <a:lstStyle/>
          <a:p>
            <a:pPr algn="ctr">
              <a:defRPr/>
            </a:pPr>
            <a:endParaRPr lang="en-US">
              <a:solidFill>
                <a:srgbClr val="43ABC9"/>
              </a:solidFill>
            </a:endParaRPr>
          </a:p>
        </p:txBody>
      </p:sp>
      <p:pic>
        <p:nvPicPr>
          <p:cNvPr id="6" name="Audio 5">
            <a:hlinkClick r:id="" action="ppaction://media"/>
            <a:extLst>
              <a:ext uri="{FF2B5EF4-FFF2-40B4-BE49-F238E27FC236}">
                <a16:creationId xmlns:a16="http://schemas.microsoft.com/office/drawing/2014/main" id="{8A5292CF-A612-B94D-A200-29E0B9072C8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09991083"/>
      </p:ext>
    </p:extLst>
  </p:cSld>
  <p:clrMapOvr>
    <a:masterClrMapping/>
  </p:clrMapOvr>
  <mc:AlternateContent xmlns:mc="http://schemas.openxmlformats.org/markup-compatibility/2006" xmlns:p14="http://schemas.microsoft.com/office/powerpoint/2010/main">
    <mc:Choice Requires="p14">
      <p:transition spd="slow" p14:dur="2000" advTm="48819"/>
    </mc:Choice>
    <mc:Fallback xmlns="">
      <p:transition spd="slow" advTm="48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693D8D18-7BFB-154B-9B01-8BDC14DCC62E}"/>
              </a:ext>
            </a:extLst>
          </p:cNvPr>
          <p:cNvSpPr txBox="1">
            <a:spLocks/>
          </p:cNvSpPr>
          <p:nvPr/>
        </p:nvSpPr>
        <p:spPr>
          <a:xfrm>
            <a:off x="477981" y="1122363"/>
            <a:ext cx="4023360" cy="320413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800"/>
              <a:t>Application Usability Levels </a:t>
            </a:r>
          </a:p>
        </p:txBody>
      </p:sp>
      <p:sp>
        <p:nvSpPr>
          <p:cNvPr id="53" name="Rectangle 5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5" name="Rectangle 5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0" name="TextBox 24">
            <a:extLst>
              <a:ext uri="{FF2B5EF4-FFF2-40B4-BE49-F238E27FC236}">
                <a16:creationId xmlns:a16="http://schemas.microsoft.com/office/drawing/2014/main" id="{BD6583BE-AFAD-44AB-BBF3-68A29D4735F3}"/>
              </a:ext>
            </a:extLst>
          </p:cNvPr>
          <p:cNvGraphicFramePr/>
          <p:nvPr>
            <p:extLst>
              <p:ext uri="{D42A27DB-BD31-4B8C-83A1-F6EECF244321}">
                <p14:modId xmlns:p14="http://schemas.microsoft.com/office/powerpoint/2010/main" val="1732321892"/>
              </p:ext>
            </p:extLst>
          </p:nvPr>
        </p:nvGraphicFramePr>
        <p:xfrm>
          <a:off x="6099048" y="621792"/>
          <a:ext cx="5257800" cy="550468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Audio 4">
            <a:hlinkClick r:id="" action="ppaction://media"/>
            <a:extLst>
              <a:ext uri="{FF2B5EF4-FFF2-40B4-BE49-F238E27FC236}">
                <a16:creationId xmlns:a16="http://schemas.microsoft.com/office/drawing/2014/main" id="{AAAF72C0-D725-F24F-B041-1CCEBFBBCD8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51232683"/>
      </p:ext>
    </p:extLst>
  </p:cSld>
  <p:clrMapOvr>
    <a:masterClrMapping/>
  </p:clrMapOvr>
  <mc:AlternateContent xmlns:mc="http://schemas.openxmlformats.org/markup-compatibility/2006" xmlns:p14="http://schemas.microsoft.com/office/powerpoint/2010/main">
    <mc:Choice Requires="p14">
      <p:transition spd="slow" p14:dur="2000" advTm="72021"/>
    </mc:Choice>
    <mc:Fallback xmlns="">
      <p:transition spd="slow" advTm="720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47F7F-40C4-384D-9829-E90ED96A1E06}"/>
              </a:ext>
            </a:extLst>
          </p:cNvPr>
          <p:cNvSpPr>
            <a:spLocks noGrp="1"/>
          </p:cNvSpPr>
          <p:nvPr>
            <p:ph type="title"/>
          </p:nvPr>
        </p:nvSpPr>
        <p:spPr>
          <a:xfrm>
            <a:off x="396573" y="320675"/>
            <a:ext cx="11407487" cy="1325563"/>
          </a:xfrm>
        </p:spPr>
        <p:txBody>
          <a:bodyPr>
            <a:normAutofit/>
          </a:bodyPr>
          <a:lstStyle/>
          <a:p>
            <a:r>
              <a:rPr lang="en-US" sz="5400" dirty="0"/>
              <a:t>Application Usability Levels</a:t>
            </a:r>
          </a:p>
        </p:txBody>
      </p:sp>
      <p:sp>
        <p:nvSpPr>
          <p:cNvPr id="9" name="Rectangle 8">
            <a:extLst>
              <a:ext uri="{FF2B5EF4-FFF2-40B4-BE49-F238E27FC236}">
                <a16:creationId xmlns:a16="http://schemas.microsoft.com/office/drawing/2014/main" id="{37E32B78-23DD-4E77-8B9C-7779E3BF20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6124" cy="6858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6603AA3B-DE23-4674-82B9-4C539E945C6D}"/>
              </a:ext>
            </a:extLst>
          </p:cNvPr>
          <p:cNvGraphicFramePr>
            <a:graphicFrameLocks noGrp="1"/>
          </p:cNvGraphicFramePr>
          <p:nvPr>
            <p:ph idx="1"/>
            <p:extLst>
              <p:ext uri="{D42A27DB-BD31-4B8C-83A1-F6EECF244321}">
                <p14:modId xmlns:p14="http://schemas.microsoft.com/office/powerpoint/2010/main" val="2690979112"/>
              </p:ext>
            </p:extLst>
          </p:nvPr>
        </p:nvGraphicFramePr>
        <p:xfrm>
          <a:off x="396574" y="1825625"/>
          <a:ext cx="11407487"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Audio 5">
            <a:hlinkClick r:id="" action="ppaction://media"/>
            <a:extLst>
              <a:ext uri="{FF2B5EF4-FFF2-40B4-BE49-F238E27FC236}">
                <a16:creationId xmlns:a16="http://schemas.microsoft.com/office/drawing/2014/main" id="{E858B0F7-34F0-0840-A70A-B581ABD17EF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90944640"/>
      </p:ext>
    </p:extLst>
  </p:cSld>
  <p:clrMapOvr>
    <a:masterClrMapping/>
  </p:clrMapOvr>
  <mc:AlternateContent xmlns:mc="http://schemas.openxmlformats.org/markup-compatibility/2006" xmlns:p14="http://schemas.microsoft.com/office/powerpoint/2010/main">
    <mc:Choice Requires="p14">
      <p:transition spd="slow" p14:dur="2000" advTm="43356"/>
    </mc:Choice>
    <mc:Fallback xmlns="">
      <p:transition spd="slow" advTm="433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4">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947F7F-40C4-384D-9829-E90ED96A1E06}"/>
              </a:ext>
            </a:extLst>
          </p:cNvPr>
          <p:cNvSpPr>
            <a:spLocks noGrp="1"/>
          </p:cNvSpPr>
          <p:nvPr>
            <p:ph type="title"/>
          </p:nvPr>
        </p:nvSpPr>
        <p:spPr>
          <a:xfrm>
            <a:off x="589560" y="856180"/>
            <a:ext cx="4560584" cy="1128068"/>
          </a:xfrm>
        </p:spPr>
        <p:txBody>
          <a:bodyPr anchor="ctr">
            <a:normAutofit/>
          </a:bodyPr>
          <a:lstStyle/>
          <a:p>
            <a:r>
              <a:rPr lang="en-US" sz="3700"/>
              <a:t>Application Usability Levels</a:t>
            </a:r>
          </a:p>
        </p:txBody>
      </p:sp>
      <p:grpSp>
        <p:nvGrpSpPr>
          <p:cNvPr id="16" name="Group 16">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8" name="Rectangle 17">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B746B9B-5C7B-9B42-8E36-FFB067CB63AE}"/>
              </a:ext>
            </a:extLst>
          </p:cNvPr>
          <p:cNvSpPr>
            <a:spLocks noGrp="1"/>
          </p:cNvSpPr>
          <p:nvPr>
            <p:ph idx="1"/>
          </p:nvPr>
        </p:nvSpPr>
        <p:spPr>
          <a:xfrm>
            <a:off x="590719" y="2330505"/>
            <a:ext cx="4559425" cy="3979585"/>
          </a:xfrm>
        </p:spPr>
        <p:txBody>
          <a:bodyPr anchor="ctr">
            <a:normAutofit/>
          </a:bodyPr>
          <a:lstStyle/>
          <a:p>
            <a:pPr marL="0" indent="0">
              <a:buNone/>
              <a:defRPr/>
            </a:pPr>
            <a:r>
              <a:rPr lang="en-US" sz="1700" dirty="0"/>
              <a:t>Each level has clear milestones which must be met for an application to advance to the next level. Both the user and researcher must agree that the level has been attained. </a:t>
            </a:r>
          </a:p>
          <a:p>
            <a:pPr marL="0" indent="0">
              <a:buNone/>
              <a:defRPr/>
            </a:pPr>
            <a:endParaRPr lang="en-US" sz="1700" dirty="0"/>
          </a:p>
          <a:p>
            <a:pPr marL="0" indent="0">
              <a:buNone/>
              <a:defRPr/>
            </a:pPr>
            <a:r>
              <a:rPr lang="en-US" sz="1700" dirty="0"/>
              <a:t>The AULs allow for progress to be shown without necessarily completing science closure. </a:t>
            </a:r>
          </a:p>
          <a:p>
            <a:pPr marL="0" indent="0">
              <a:buNone/>
              <a:defRPr/>
            </a:pPr>
            <a:endParaRPr lang="en-US" sz="1700" dirty="0"/>
          </a:p>
          <a:p>
            <a:pPr marL="0" indent="0">
              <a:buNone/>
              <a:defRPr/>
            </a:pPr>
            <a:r>
              <a:rPr lang="en-US" sz="1700" dirty="0"/>
              <a:t>If the user requirements change, then a new branch is generated. This allows for continued development with the original requirements and clear reporting on the new product AUL path.  </a:t>
            </a:r>
          </a:p>
        </p:txBody>
      </p:sp>
      <p:sp>
        <p:nvSpPr>
          <p:cNvPr id="23" name="Rectangle 22">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69C5F5C6-0A6C-8746-9A07-764A235041A7}"/>
              </a:ext>
            </a:extLst>
          </p:cNvPr>
          <p:cNvPicPr>
            <a:picLocks noChangeAspect="1"/>
          </p:cNvPicPr>
          <p:nvPr/>
        </p:nvPicPr>
        <p:blipFill rotWithShape="1">
          <a:blip r:embed="rId4"/>
          <a:srcRect l="11782" r="12655" b="1"/>
          <a:stretch/>
        </p:blipFill>
        <p:spPr>
          <a:xfrm>
            <a:off x="5977788" y="799352"/>
            <a:ext cx="5425410" cy="5259296"/>
          </a:xfrm>
          <a:prstGeom prst="rect">
            <a:avLst/>
          </a:prstGeom>
        </p:spPr>
      </p:pic>
      <p:pic>
        <p:nvPicPr>
          <p:cNvPr id="6" name="Audio 5">
            <a:hlinkClick r:id="" action="ppaction://media"/>
            <a:extLst>
              <a:ext uri="{FF2B5EF4-FFF2-40B4-BE49-F238E27FC236}">
                <a16:creationId xmlns:a16="http://schemas.microsoft.com/office/drawing/2014/main" id="{F8D1693F-EA7D-FF47-83BC-01585B48D6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53805724"/>
      </p:ext>
    </p:extLst>
  </p:cSld>
  <p:clrMapOvr>
    <a:masterClrMapping/>
  </p:clrMapOvr>
  <mc:AlternateContent xmlns:mc="http://schemas.openxmlformats.org/markup-compatibility/2006" xmlns:p14="http://schemas.microsoft.com/office/powerpoint/2010/main">
    <mc:Choice Requires="p14">
      <p:transition spd="slow" p14:dur="2000" advTm="84416"/>
    </mc:Choice>
    <mc:Fallback xmlns="">
      <p:transition spd="slow" advTm="844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5A17B-624F-8148-9552-D46303FF34ED}"/>
              </a:ext>
            </a:extLst>
          </p:cNvPr>
          <p:cNvSpPr>
            <a:spLocks noGrp="1"/>
          </p:cNvSpPr>
          <p:nvPr>
            <p:ph type="title"/>
          </p:nvPr>
        </p:nvSpPr>
        <p:spPr>
          <a:xfrm>
            <a:off x="1814469" y="200978"/>
            <a:ext cx="8639261" cy="1325563"/>
          </a:xfrm>
        </p:spPr>
        <p:txBody>
          <a:bodyPr/>
          <a:lstStyle/>
          <a:p>
            <a:r>
              <a:rPr lang="en-US" dirty="0"/>
              <a:t>Mapping between the frameworks</a:t>
            </a:r>
          </a:p>
        </p:txBody>
      </p:sp>
      <p:pic>
        <p:nvPicPr>
          <p:cNvPr id="6" name="Graphic 5" descr="Thermometer">
            <a:extLst>
              <a:ext uri="{FF2B5EF4-FFF2-40B4-BE49-F238E27FC236}">
                <a16:creationId xmlns:a16="http://schemas.microsoft.com/office/drawing/2014/main" id="{755708CF-B1AA-B84B-BA9C-DF08717DC94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985" y="2405830"/>
            <a:ext cx="3850078" cy="4298445"/>
          </a:xfrm>
          <a:prstGeom prst="rect">
            <a:avLst/>
          </a:prstGeom>
        </p:spPr>
      </p:pic>
      <p:pic>
        <p:nvPicPr>
          <p:cNvPr id="7" name="Graphic 6" descr="Arrow Up">
            <a:extLst>
              <a:ext uri="{FF2B5EF4-FFF2-40B4-BE49-F238E27FC236}">
                <a16:creationId xmlns:a16="http://schemas.microsoft.com/office/drawing/2014/main" id="{F0EB2B73-45AC-B346-A656-EB605C70693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282159" y="2555590"/>
            <a:ext cx="4908842" cy="4148685"/>
          </a:xfrm>
          <a:prstGeom prst="rect">
            <a:avLst/>
          </a:prstGeom>
        </p:spPr>
      </p:pic>
      <p:sp>
        <p:nvSpPr>
          <p:cNvPr id="8" name="Right Arrow 7">
            <a:extLst>
              <a:ext uri="{FF2B5EF4-FFF2-40B4-BE49-F238E27FC236}">
                <a16:creationId xmlns:a16="http://schemas.microsoft.com/office/drawing/2014/main" id="{BE0AA62D-1F22-5C4B-BBFD-2A7A30D938AF}"/>
              </a:ext>
            </a:extLst>
          </p:cNvPr>
          <p:cNvSpPr/>
          <p:nvPr/>
        </p:nvSpPr>
        <p:spPr>
          <a:xfrm>
            <a:off x="2790739" y="3453808"/>
            <a:ext cx="6686722" cy="1558637"/>
          </a:xfrm>
          <a:prstGeom prst="rightArrow">
            <a:avLst/>
          </a:prstGeom>
          <a:gradFill flip="none" rotWithShape="1">
            <a:gsLst>
              <a:gs pos="56000">
                <a:schemeClr val="accent2"/>
              </a:gs>
              <a:gs pos="0">
                <a:schemeClr val="bg2"/>
              </a:gs>
              <a:gs pos="100000">
                <a:schemeClr val="accent3"/>
              </a:gs>
            </a:gsLst>
            <a:lin ang="0" scaled="1"/>
            <a:tileRect/>
          </a:gradFill>
          <a:ln>
            <a:gradFill>
              <a:gsLst>
                <a:gs pos="0">
                  <a:schemeClr val="accent3"/>
                </a:gs>
                <a:gs pos="100000">
                  <a:schemeClr val="bg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56E2B1F9-7255-5546-A462-D4314FCDE4C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67164766"/>
      </p:ext>
    </p:extLst>
  </p:cSld>
  <p:clrMapOvr>
    <a:masterClrMapping/>
  </p:clrMapOvr>
  <mc:AlternateContent xmlns:mc="http://schemas.openxmlformats.org/markup-compatibility/2006" xmlns:p14="http://schemas.microsoft.com/office/powerpoint/2010/main">
    <mc:Choice Requires="p14">
      <p:transition spd="slow" p14:dur="2000" advTm="5931"/>
    </mc:Choice>
    <mc:Fallback xmlns="">
      <p:transition spd="slow" advTm="59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B9D7E975-9161-4F2D-AC53-69E1912F6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0F2E93DF-9F29-9B40-9176-8357CF13E8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309"/>
          <a:stretch/>
        </p:blipFill>
        <p:spPr bwMode="auto">
          <a:xfrm>
            <a:off x="621675" y="623275"/>
            <a:ext cx="4032621" cy="5607882"/>
          </a:xfrm>
          <a:prstGeom prst="rect">
            <a:avLst/>
          </a:prstGeom>
          <a:noFill/>
          <a:extLst>
            <a:ext uri="{909E8E84-426E-40DD-AFC4-6F175D3DCCD1}">
              <a14:hiddenFill xmlns:a14="http://schemas.microsoft.com/office/drawing/2010/main">
                <a:solidFill>
                  <a:srgbClr val="FFFFFF"/>
                </a:solidFill>
              </a14:hiddenFill>
            </a:ext>
          </a:extLst>
        </p:spPr>
      </p:pic>
      <p:sp>
        <p:nvSpPr>
          <p:cNvPr id="73" name="Right Triangle 72">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463E6235-1649-4B47-9862-4026FC47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4989" y="623275"/>
            <a:ext cx="6581837"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B6E84FC-9021-0548-A100-78BB4195693E}"/>
              </a:ext>
            </a:extLst>
          </p:cNvPr>
          <p:cNvSpPr txBox="1"/>
          <p:nvPr/>
        </p:nvSpPr>
        <p:spPr>
          <a:xfrm>
            <a:off x="5450209" y="1056640"/>
            <a:ext cx="5799947" cy="3494398"/>
          </a:xfrm>
          <a:prstGeom prst="rect">
            <a:avLst/>
          </a:prstGeom>
        </p:spPr>
        <p:txBody>
          <a:bodyPr vert="horz" lIns="91440" tIns="45720" rIns="91440" bIns="45720" rtlCol="0" anchor="b">
            <a:normAutofit fontScale="92500"/>
          </a:bodyPr>
          <a:lstStyle/>
          <a:p>
            <a:pPr defTabSz="914400">
              <a:lnSpc>
                <a:spcPct val="90000"/>
              </a:lnSpc>
              <a:spcBef>
                <a:spcPct val="0"/>
              </a:spcBef>
              <a:spcAft>
                <a:spcPts val="600"/>
              </a:spcAft>
            </a:pPr>
            <a:r>
              <a:rPr lang="en-US" sz="4400" dirty="0">
                <a:latin typeface="+mj-lt"/>
                <a:ea typeface="+mj-ea"/>
                <a:cs typeface="+mj-cs"/>
              </a:rPr>
              <a:t>When comparing different frameworks we can look to how others have done this. Here is an example for international scales of rock climbing. </a:t>
            </a:r>
          </a:p>
        </p:txBody>
      </p:sp>
      <p:sp>
        <p:nvSpPr>
          <p:cNvPr id="10" name="Rectangle 9">
            <a:extLst>
              <a:ext uri="{FF2B5EF4-FFF2-40B4-BE49-F238E27FC236}">
                <a16:creationId xmlns:a16="http://schemas.microsoft.com/office/drawing/2014/main" id="{8854A2FC-AEDF-014B-84FE-C3B2907442DC}"/>
              </a:ext>
            </a:extLst>
          </p:cNvPr>
          <p:cNvSpPr/>
          <p:nvPr/>
        </p:nvSpPr>
        <p:spPr>
          <a:xfrm>
            <a:off x="414446" y="6359912"/>
            <a:ext cx="4399346" cy="369332"/>
          </a:xfrm>
          <a:prstGeom prst="rect">
            <a:avLst/>
          </a:prstGeom>
        </p:spPr>
        <p:txBody>
          <a:bodyPr wrap="none">
            <a:spAutoFit/>
          </a:bodyPr>
          <a:lstStyle/>
          <a:p>
            <a:r>
              <a:rPr lang="en-US" dirty="0"/>
              <a:t>https://</a:t>
            </a:r>
            <a:r>
              <a:rPr lang="en-US" dirty="0" err="1"/>
              <a:t>rockfax.com</a:t>
            </a:r>
            <a:r>
              <a:rPr lang="en-US" dirty="0"/>
              <a:t>/climbing-guides/grades/</a:t>
            </a:r>
          </a:p>
        </p:txBody>
      </p:sp>
      <p:pic>
        <p:nvPicPr>
          <p:cNvPr id="8" name="Audio 7">
            <a:hlinkClick r:id="" action="ppaction://media"/>
            <a:extLst>
              <a:ext uri="{FF2B5EF4-FFF2-40B4-BE49-F238E27FC236}">
                <a16:creationId xmlns:a16="http://schemas.microsoft.com/office/drawing/2014/main" id="{30717D39-F921-9F42-8F06-C6CF621C48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52089536"/>
      </p:ext>
    </p:extLst>
  </p:cSld>
  <p:clrMapOvr>
    <a:masterClrMapping/>
  </p:clrMapOvr>
  <mc:AlternateContent xmlns:mc="http://schemas.openxmlformats.org/markup-compatibility/2006" xmlns:p14="http://schemas.microsoft.com/office/powerpoint/2010/main">
    <mc:Choice Requires="p14">
      <p:transition spd="slow" p14:dur="2000" advTm="10103"/>
    </mc:Choice>
    <mc:Fallback xmlns="">
      <p:transition spd="slow" advTm="10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2542EEC-4F7C-4AE2-933E-EAC8EB3FA3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0507866-0BF2-2B49-B80B-6C3456DCC1D8}"/>
              </a:ext>
            </a:extLst>
          </p:cNvPr>
          <p:cNvSpPr txBox="1"/>
          <p:nvPr/>
        </p:nvSpPr>
        <p:spPr>
          <a:xfrm>
            <a:off x="6825912" y="1050587"/>
            <a:ext cx="4634566" cy="4450428"/>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r>
              <a:rPr lang="en-US" sz="3000" dirty="0">
                <a:latin typeface="+mj-lt"/>
                <a:ea typeface="+mj-ea"/>
                <a:cs typeface="+mj-cs"/>
              </a:rPr>
              <a:t>We can attempt to do a similar mapping – however there are areas without one-to- one correlation. </a:t>
            </a:r>
          </a:p>
          <a:p>
            <a:pPr defTabSz="914400">
              <a:lnSpc>
                <a:spcPct val="90000"/>
              </a:lnSpc>
              <a:spcBef>
                <a:spcPct val="0"/>
              </a:spcBef>
              <a:spcAft>
                <a:spcPts val="600"/>
              </a:spcAft>
            </a:pPr>
            <a:endParaRPr lang="en-US" sz="3000" dirty="0">
              <a:latin typeface="+mj-lt"/>
              <a:ea typeface="+mj-ea"/>
              <a:cs typeface="+mj-cs"/>
            </a:endParaRPr>
          </a:p>
          <a:p>
            <a:pPr defTabSz="914400">
              <a:lnSpc>
                <a:spcPct val="90000"/>
              </a:lnSpc>
              <a:spcBef>
                <a:spcPct val="0"/>
              </a:spcBef>
              <a:spcAft>
                <a:spcPts val="600"/>
              </a:spcAft>
            </a:pPr>
            <a:r>
              <a:rPr lang="en-US" sz="3000" dirty="0">
                <a:latin typeface="+mj-lt"/>
                <a:ea typeface="+mj-ea"/>
                <a:cs typeface="+mj-cs"/>
              </a:rPr>
              <a:t>For example, no user is identified in the TRLs. The ARLs and AULs do not require operation in the space environment. </a:t>
            </a:r>
          </a:p>
          <a:p>
            <a:pPr defTabSz="914400">
              <a:lnSpc>
                <a:spcPct val="90000"/>
              </a:lnSpc>
              <a:spcBef>
                <a:spcPct val="0"/>
              </a:spcBef>
              <a:spcAft>
                <a:spcPts val="600"/>
              </a:spcAft>
            </a:pPr>
            <a:endParaRPr lang="en-US" sz="3000" dirty="0">
              <a:latin typeface="+mj-lt"/>
              <a:ea typeface="+mj-ea"/>
              <a:cs typeface="+mj-cs"/>
            </a:endParaRPr>
          </a:p>
        </p:txBody>
      </p:sp>
      <p:sp>
        <p:nvSpPr>
          <p:cNvPr id="18" name="Rectangle 17">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824"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60480" y="3154317"/>
            <a:ext cx="731521" cy="673460"/>
            <a:chOff x="3940602" y="308034"/>
            <a:chExt cx="2116791" cy="3428999"/>
          </a:xfrm>
          <a:solidFill>
            <a:schemeClr val="accent4"/>
          </a:solidFill>
        </p:grpSpPr>
        <p:sp>
          <p:nvSpPr>
            <p:cNvPr id="23" name="Rectangle 22">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512886CF-BF42-314E-8B66-1ACB59017EEB}"/>
              </a:ext>
            </a:extLst>
          </p:cNvPr>
          <p:cNvPicPr>
            <a:picLocks noChangeAspect="1"/>
          </p:cNvPicPr>
          <p:nvPr/>
        </p:nvPicPr>
        <p:blipFill rotWithShape="1">
          <a:blip r:embed="rId4"/>
          <a:srcRect l="6337" t="12262" r="27944" b="11773"/>
          <a:stretch/>
        </p:blipFill>
        <p:spPr>
          <a:xfrm>
            <a:off x="656685" y="795583"/>
            <a:ext cx="6009366" cy="5209684"/>
          </a:xfrm>
          <a:prstGeom prst="rect">
            <a:avLst/>
          </a:prstGeom>
        </p:spPr>
      </p:pic>
      <p:pic>
        <p:nvPicPr>
          <p:cNvPr id="13" name="Audio 12">
            <a:hlinkClick r:id="" action="ppaction://media"/>
            <a:extLst>
              <a:ext uri="{FF2B5EF4-FFF2-40B4-BE49-F238E27FC236}">
                <a16:creationId xmlns:a16="http://schemas.microsoft.com/office/drawing/2014/main" id="{D0C6AAF5-288A-B148-A1E7-F12C254AB4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39159105"/>
      </p:ext>
    </p:extLst>
  </p:cSld>
  <p:clrMapOvr>
    <a:masterClrMapping/>
  </p:clrMapOvr>
  <mc:AlternateContent xmlns:mc="http://schemas.openxmlformats.org/markup-compatibility/2006" xmlns:p14="http://schemas.microsoft.com/office/powerpoint/2010/main">
    <mc:Choice Requires="p14">
      <p:transition spd="slow" p14:dur="2000" advTm="18752"/>
    </mc:Choice>
    <mc:Fallback xmlns="">
      <p:transition spd="slow" advTm="187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5A17B-624F-8148-9552-D46303FF34ED}"/>
              </a:ext>
            </a:extLst>
          </p:cNvPr>
          <p:cNvSpPr>
            <a:spLocks noGrp="1"/>
          </p:cNvSpPr>
          <p:nvPr>
            <p:ph type="title"/>
          </p:nvPr>
        </p:nvSpPr>
        <p:spPr/>
        <p:txBody>
          <a:bodyPr/>
          <a:lstStyle/>
          <a:p>
            <a:r>
              <a:rPr lang="en-US" dirty="0"/>
              <a:t>Pick the right framework: Where there is overlap and where they differ</a:t>
            </a:r>
          </a:p>
        </p:txBody>
      </p:sp>
      <p:pic>
        <p:nvPicPr>
          <p:cNvPr id="6" name="Graphic 5" descr="Thermometer">
            <a:extLst>
              <a:ext uri="{FF2B5EF4-FFF2-40B4-BE49-F238E27FC236}">
                <a16:creationId xmlns:a16="http://schemas.microsoft.com/office/drawing/2014/main" id="{755708CF-B1AA-B84B-BA9C-DF08717DC94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985" y="2405830"/>
            <a:ext cx="3850078" cy="4298445"/>
          </a:xfrm>
          <a:prstGeom prst="rect">
            <a:avLst/>
          </a:prstGeom>
        </p:spPr>
      </p:pic>
      <p:pic>
        <p:nvPicPr>
          <p:cNvPr id="7" name="Graphic 6" descr="Arrow Up">
            <a:extLst>
              <a:ext uri="{FF2B5EF4-FFF2-40B4-BE49-F238E27FC236}">
                <a16:creationId xmlns:a16="http://schemas.microsoft.com/office/drawing/2014/main" id="{F0EB2B73-45AC-B346-A656-EB605C70693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282159" y="2555590"/>
            <a:ext cx="4908842" cy="4148685"/>
          </a:xfrm>
          <a:prstGeom prst="rect">
            <a:avLst/>
          </a:prstGeom>
        </p:spPr>
      </p:pic>
      <p:sp>
        <p:nvSpPr>
          <p:cNvPr id="8" name="Right Arrow 7">
            <a:extLst>
              <a:ext uri="{FF2B5EF4-FFF2-40B4-BE49-F238E27FC236}">
                <a16:creationId xmlns:a16="http://schemas.microsoft.com/office/drawing/2014/main" id="{BE0AA62D-1F22-5C4B-BBFD-2A7A30D938AF}"/>
              </a:ext>
            </a:extLst>
          </p:cNvPr>
          <p:cNvSpPr/>
          <p:nvPr/>
        </p:nvSpPr>
        <p:spPr>
          <a:xfrm>
            <a:off x="2790739" y="3453808"/>
            <a:ext cx="6686722" cy="1558637"/>
          </a:xfrm>
          <a:prstGeom prst="rightArrow">
            <a:avLst/>
          </a:prstGeom>
          <a:gradFill flip="none" rotWithShape="1">
            <a:gsLst>
              <a:gs pos="56000">
                <a:schemeClr val="accent2"/>
              </a:gs>
              <a:gs pos="0">
                <a:schemeClr val="bg2"/>
              </a:gs>
              <a:gs pos="100000">
                <a:schemeClr val="accent3"/>
              </a:gs>
            </a:gsLst>
            <a:lin ang="0" scaled="1"/>
            <a:tileRect/>
          </a:gradFill>
          <a:ln>
            <a:gradFill>
              <a:gsLst>
                <a:gs pos="0">
                  <a:schemeClr val="accent3"/>
                </a:gs>
                <a:gs pos="100000">
                  <a:schemeClr val="bg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Audio 4">
            <a:hlinkClick r:id="" action="ppaction://media"/>
            <a:extLst>
              <a:ext uri="{FF2B5EF4-FFF2-40B4-BE49-F238E27FC236}">
                <a16:creationId xmlns:a16="http://schemas.microsoft.com/office/drawing/2014/main" id="{CD61482E-F7D7-334D-B99F-1CE40E7F8326}"/>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78949393"/>
      </p:ext>
    </p:extLst>
  </p:cSld>
  <p:clrMapOvr>
    <a:masterClrMapping/>
  </p:clrMapOvr>
  <mc:AlternateContent xmlns:mc="http://schemas.openxmlformats.org/markup-compatibility/2006" xmlns:p14="http://schemas.microsoft.com/office/powerpoint/2010/main">
    <mc:Choice Requires="p14">
      <p:transition spd="slow" p14:dur="2000" advTm="14046"/>
    </mc:Choice>
    <mc:Fallback xmlns="">
      <p:transition spd="slow" advTm="14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6F1F2C8-798B-4CCE-A851-94AFAF350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195010DF-B91B-CB4E-A276-6E506099D5F1}"/>
              </a:ext>
            </a:extLst>
          </p:cNvPr>
          <p:cNvSpPr>
            <a:spLocks noGrp="1"/>
          </p:cNvSpPr>
          <p:nvPr>
            <p:ph type="title"/>
          </p:nvPr>
        </p:nvSpPr>
        <p:spPr>
          <a:xfrm>
            <a:off x="970908" y="1220919"/>
            <a:ext cx="5425781" cy="2387600"/>
          </a:xfrm>
        </p:spPr>
        <p:txBody>
          <a:bodyPr vert="horz" lIns="91440" tIns="45720" rIns="91440" bIns="45720" rtlCol="0" anchor="b">
            <a:normAutofit/>
          </a:bodyPr>
          <a:lstStyle/>
          <a:p>
            <a:r>
              <a:rPr lang="en-US" sz="5100" kern="1200">
                <a:solidFill>
                  <a:schemeClr val="tx1"/>
                </a:solidFill>
                <a:latin typeface="+mj-lt"/>
                <a:ea typeface="+mj-ea"/>
                <a:cs typeface="+mj-cs"/>
              </a:rPr>
              <a:t>What is each frameworks motivation? </a:t>
            </a:r>
          </a:p>
        </p:txBody>
      </p:sp>
      <p:sp>
        <p:nvSpPr>
          <p:cNvPr id="3" name="Text Placeholder 2">
            <a:extLst>
              <a:ext uri="{FF2B5EF4-FFF2-40B4-BE49-F238E27FC236}">
                <a16:creationId xmlns:a16="http://schemas.microsoft.com/office/drawing/2014/main" id="{BF3382E7-4582-EF4E-BC74-AB22D7410E42}"/>
              </a:ext>
            </a:extLst>
          </p:cNvPr>
          <p:cNvSpPr>
            <a:spLocks noGrp="1"/>
          </p:cNvSpPr>
          <p:nvPr>
            <p:ph type="body" idx="1"/>
          </p:nvPr>
        </p:nvSpPr>
        <p:spPr>
          <a:xfrm>
            <a:off x="970908" y="3700594"/>
            <a:ext cx="5425781" cy="1655762"/>
          </a:xfrm>
        </p:spPr>
        <p:txBody>
          <a:bodyPr vert="horz" lIns="91440" tIns="45720" rIns="91440" bIns="45720" rtlCol="0">
            <a:normAutofit/>
          </a:bodyPr>
          <a:lstStyle/>
          <a:p>
            <a:r>
              <a:rPr lang="en-US" kern="1200">
                <a:solidFill>
                  <a:schemeClr val="tx1"/>
                </a:solidFill>
                <a:latin typeface="+mn-lt"/>
                <a:ea typeface="+mn-ea"/>
                <a:cs typeface="+mn-cs"/>
              </a:rPr>
              <a:t>What is the framework tracking towards?</a:t>
            </a:r>
          </a:p>
        </p:txBody>
      </p:sp>
      <p:sp>
        <p:nvSpPr>
          <p:cNvPr id="21" name="Freeform: Shape 20">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Oval 22">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Block Arc 24">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02394"/>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Freeform: Shape 26">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29" name="Straight Connector 28">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1" name="Freeform: Shape 30">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33" name="Arc 32">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5" name="Freeform: Shape 34">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Audio 5">
            <a:hlinkClick r:id="" action="ppaction://media"/>
            <a:extLst>
              <a:ext uri="{FF2B5EF4-FFF2-40B4-BE49-F238E27FC236}">
                <a16:creationId xmlns:a16="http://schemas.microsoft.com/office/drawing/2014/main" id="{134A1086-C613-184C-AF5A-C9BE724546F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54695283"/>
      </p:ext>
    </p:extLst>
  </p:cSld>
  <p:clrMapOvr>
    <a:masterClrMapping/>
  </p:clrMapOvr>
  <mc:AlternateContent xmlns:mc="http://schemas.openxmlformats.org/markup-compatibility/2006" xmlns:p14="http://schemas.microsoft.com/office/powerpoint/2010/main">
    <mc:Choice Requires="p14">
      <p:transition spd="slow" p14:dur="2000" advTm="9604"/>
    </mc:Choice>
    <mc:Fallback xmlns="">
      <p:transition spd="slow" advTm="96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47F7F-40C4-384D-9829-E90ED96A1E06}"/>
              </a:ext>
            </a:extLst>
          </p:cNvPr>
          <p:cNvSpPr>
            <a:spLocks noGrp="1"/>
          </p:cNvSpPr>
          <p:nvPr>
            <p:ph type="title"/>
          </p:nvPr>
        </p:nvSpPr>
        <p:spPr/>
        <p:txBody>
          <a:bodyPr/>
          <a:lstStyle/>
          <a:p>
            <a:r>
              <a:rPr lang="en-US" dirty="0"/>
              <a:t>Why use a framework to track progress? </a:t>
            </a:r>
          </a:p>
        </p:txBody>
      </p:sp>
      <p:sp>
        <p:nvSpPr>
          <p:cNvPr id="8" name="Content Placeholder 7">
            <a:extLst>
              <a:ext uri="{FF2B5EF4-FFF2-40B4-BE49-F238E27FC236}">
                <a16:creationId xmlns:a16="http://schemas.microsoft.com/office/drawing/2014/main" id="{5C76F63A-7F16-0A45-85B2-7952BAB985A2}"/>
              </a:ext>
            </a:extLst>
          </p:cNvPr>
          <p:cNvSpPr>
            <a:spLocks noGrp="1"/>
          </p:cNvSpPr>
          <p:nvPr>
            <p:ph idx="1"/>
          </p:nvPr>
        </p:nvSpPr>
        <p:spPr/>
        <p:txBody>
          <a:bodyPr/>
          <a:lstStyle/>
          <a:p>
            <a:endParaRPr lang="en-US"/>
          </a:p>
        </p:txBody>
      </p:sp>
      <p:pic>
        <p:nvPicPr>
          <p:cNvPr id="6" name="Audio 5">
            <a:hlinkClick r:id="" action="ppaction://media"/>
            <a:extLst>
              <a:ext uri="{FF2B5EF4-FFF2-40B4-BE49-F238E27FC236}">
                <a16:creationId xmlns:a16="http://schemas.microsoft.com/office/drawing/2014/main" id="{B9D6AF27-629D-A643-A37A-49B9BFA3DCA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67444231"/>
      </p:ext>
    </p:extLst>
  </p:cSld>
  <p:clrMapOvr>
    <a:masterClrMapping/>
  </p:clrMapOvr>
  <mc:AlternateContent xmlns:mc="http://schemas.openxmlformats.org/markup-compatibility/2006" xmlns:p14="http://schemas.microsoft.com/office/powerpoint/2010/main">
    <mc:Choice Requires="p14">
      <p:transition spd="slow" p14:dur="2000" advTm="7836"/>
    </mc:Choice>
    <mc:Fallback xmlns="">
      <p:transition spd="slow" advTm="78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phic 1" descr="Thermometer">
            <a:extLst>
              <a:ext uri="{FF2B5EF4-FFF2-40B4-BE49-F238E27FC236}">
                <a16:creationId xmlns:a16="http://schemas.microsoft.com/office/drawing/2014/main" id="{C6A10681-CCAE-374F-8D0C-157E31C7566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985" y="831875"/>
            <a:ext cx="3850078" cy="4298445"/>
          </a:xfrm>
          <a:prstGeom prst="rect">
            <a:avLst/>
          </a:prstGeom>
        </p:spPr>
      </p:pic>
      <p:sp>
        <p:nvSpPr>
          <p:cNvPr id="5" name="Rectangle 4">
            <a:extLst>
              <a:ext uri="{FF2B5EF4-FFF2-40B4-BE49-F238E27FC236}">
                <a16:creationId xmlns:a16="http://schemas.microsoft.com/office/drawing/2014/main" id="{EF88BED6-2AD6-724D-A834-221A3B837923}"/>
              </a:ext>
            </a:extLst>
          </p:cNvPr>
          <p:cNvSpPr/>
          <p:nvPr/>
        </p:nvSpPr>
        <p:spPr>
          <a:xfrm>
            <a:off x="3493093" y="831875"/>
            <a:ext cx="8335742" cy="3293209"/>
          </a:xfrm>
          <a:prstGeom prst="rect">
            <a:avLst/>
          </a:prstGeom>
        </p:spPr>
        <p:txBody>
          <a:bodyPr wrap="square">
            <a:spAutoFit/>
          </a:bodyPr>
          <a:lstStyle/>
          <a:p>
            <a:r>
              <a:rPr lang="en-US" sz="4800" dirty="0">
                <a:solidFill>
                  <a:srgbClr val="FFFFFF"/>
                </a:solidFill>
              </a:rPr>
              <a:t>Technology Readiness Levels:</a:t>
            </a:r>
          </a:p>
          <a:p>
            <a:endParaRPr lang="en-US" sz="4000" dirty="0">
              <a:solidFill>
                <a:srgbClr val="FFFFFF"/>
              </a:solidFill>
            </a:endParaRPr>
          </a:p>
          <a:p>
            <a:pPr marL="571500" indent="-571500">
              <a:buFont typeface="Wingdings" pitchFamily="2" charset="2"/>
              <a:buChar char="Ø"/>
            </a:pPr>
            <a:r>
              <a:rPr lang="en-US" sz="4000" dirty="0">
                <a:solidFill>
                  <a:srgbClr val="FFFFFF"/>
                </a:solidFill>
              </a:rPr>
              <a:t>Will this tool, be it software or hardware, work in the space environment? </a:t>
            </a:r>
            <a:endParaRPr lang="en-US" sz="4000" dirty="0"/>
          </a:p>
        </p:txBody>
      </p:sp>
      <p:pic>
        <p:nvPicPr>
          <p:cNvPr id="9" name="Audio 8">
            <a:hlinkClick r:id="" action="ppaction://media"/>
            <a:extLst>
              <a:ext uri="{FF2B5EF4-FFF2-40B4-BE49-F238E27FC236}">
                <a16:creationId xmlns:a16="http://schemas.microsoft.com/office/drawing/2014/main" id="{C306D3FD-6560-DE47-8441-8D1B8ADD74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34142046"/>
      </p:ext>
    </p:extLst>
  </p:cSld>
  <p:clrMapOvr>
    <a:masterClrMapping/>
  </p:clrMapOvr>
  <mc:AlternateContent xmlns:mc="http://schemas.openxmlformats.org/markup-compatibility/2006" xmlns:p14="http://schemas.microsoft.com/office/powerpoint/2010/main">
    <mc:Choice Requires="p14">
      <p:transition spd="slow" p14:dur="2000" advTm="11546"/>
    </mc:Choice>
    <mc:Fallback xmlns="">
      <p:transition spd="slow" advTm="11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descr="Arrow Up">
            <a:extLst>
              <a:ext uri="{FF2B5EF4-FFF2-40B4-BE49-F238E27FC236}">
                <a16:creationId xmlns:a16="http://schemas.microsoft.com/office/drawing/2014/main" id="{FF131F7C-0AB3-464F-9BCF-F3345F110E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53671" y="1354657"/>
            <a:ext cx="4908842" cy="4148685"/>
          </a:xfrm>
          <a:prstGeom prst="rect">
            <a:avLst/>
          </a:prstGeom>
        </p:spPr>
      </p:pic>
      <p:sp>
        <p:nvSpPr>
          <p:cNvPr id="5" name="Rectangle 4">
            <a:extLst>
              <a:ext uri="{FF2B5EF4-FFF2-40B4-BE49-F238E27FC236}">
                <a16:creationId xmlns:a16="http://schemas.microsoft.com/office/drawing/2014/main" id="{50BA6532-67CB-7043-B651-BCDBC5A57DA2}"/>
              </a:ext>
            </a:extLst>
          </p:cNvPr>
          <p:cNvSpPr/>
          <p:nvPr/>
        </p:nvSpPr>
        <p:spPr>
          <a:xfrm>
            <a:off x="3493093" y="831875"/>
            <a:ext cx="8335742" cy="3908762"/>
          </a:xfrm>
          <a:prstGeom prst="rect">
            <a:avLst/>
          </a:prstGeom>
        </p:spPr>
        <p:txBody>
          <a:bodyPr wrap="square">
            <a:spAutoFit/>
          </a:bodyPr>
          <a:lstStyle/>
          <a:p>
            <a:r>
              <a:rPr lang="en-US" sz="4800" dirty="0">
                <a:solidFill>
                  <a:srgbClr val="FFFFFF"/>
                </a:solidFill>
              </a:rPr>
              <a:t>Application Readiness Levels:</a:t>
            </a:r>
          </a:p>
          <a:p>
            <a:endParaRPr lang="en-US" sz="4000" dirty="0">
              <a:solidFill>
                <a:srgbClr val="FFFFFF"/>
              </a:solidFill>
            </a:endParaRPr>
          </a:p>
          <a:p>
            <a:pPr marL="571500" indent="-571500">
              <a:buFont typeface="Wingdings" pitchFamily="2" charset="2"/>
              <a:buChar char="Ø"/>
            </a:pPr>
            <a:r>
              <a:rPr lang="en-US" sz="4000" dirty="0">
                <a:solidFill>
                  <a:srgbClr val="FFFFFF"/>
                </a:solidFill>
              </a:rPr>
              <a:t>Will this tool, be it software or hardware, work in the user specified environment and aid in a decision-making context.</a:t>
            </a:r>
            <a:endParaRPr lang="en-US" sz="4000" dirty="0"/>
          </a:p>
        </p:txBody>
      </p:sp>
      <p:pic>
        <p:nvPicPr>
          <p:cNvPr id="7" name="Audio 6">
            <a:hlinkClick r:id="" action="ppaction://media"/>
            <a:extLst>
              <a:ext uri="{FF2B5EF4-FFF2-40B4-BE49-F238E27FC236}">
                <a16:creationId xmlns:a16="http://schemas.microsoft.com/office/drawing/2014/main" id="{4CD80EE2-BDC3-3840-B887-E1E4074CA27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06095872"/>
      </p:ext>
    </p:extLst>
  </p:cSld>
  <p:clrMapOvr>
    <a:masterClrMapping/>
  </p:clrMapOvr>
  <mc:AlternateContent xmlns:mc="http://schemas.openxmlformats.org/markup-compatibility/2006" xmlns:p14="http://schemas.microsoft.com/office/powerpoint/2010/main">
    <mc:Choice Requires="p14">
      <p:transition spd="slow" p14:dur="2000" advTm="11842"/>
    </mc:Choice>
    <mc:Fallback xmlns="">
      <p:transition spd="slow" advTm="11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ight Arrow 3">
            <a:extLst>
              <a:ext uri="{FF2B5EF4-FFF2-40B4-BE49-F238E27FC236}">
                <a16:creationId xmlns:a16="http://schemas.microsoft.com/office/drawing/2014/main" id="{38373A20-9214-F740-8B3C-340042D3D36E}"/>
              </a:ext>
            </a:extLst>
          </p:cNvPr>
          <p:cNvSpPr/>
          <p:nvPr/>
        </p:nvSpPr>
        <p:spPr>
          <a:xfrm>
            <a:off x="2752639" y="4621126"/>
            <a:ext cx="6686722" cy="1558637"/>
          </a:xfrm>
          <a:prstGeom prst="rightArrow">
            <a:avLst/>
          </a:prstGeom>
          <a:gradFill flip="none" rotWithShape="1">
            <a:gsLst>
              <a:gs pos="56000">
                <a:schemeClr val="accent2"/>
              </a:gs>
              <a:gs pos="0">
                <a:schemeClr val="bg2"/>
              </a:gs>
              <a:gs pos="100000">
                <a:schemeClr val="accent3"/>
              </a:gs>
            </a:gsLst>
            <a:lin ang="0" scaled="1"/>
            <a:tileRect/>
          </a:gradFill>
          <a:ln>
            <a:gradFill>
              <a:gsLst>
                <a:gs pos="0">
                  <a:schemeClr val="accent3"/>
                </a:gs>
                <a:gs pos="100000">
                  <a:schemeClr val="bg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5AA28A8D-D36E-1D45-B15C-574987ABAAE8}"/>
              </a:ext>
            </a:extLst>
          </p:cNvPr>
          <p:cNvSpPr/>
          <p:nvPr/>
        </p:nvSpPr>
        <p:spPr>
          <a:xfrm>
            <a:off x="1680669" y="481679"/>
            <a:ext cx="8830662" cy="3908762"/>
          </a:xfrm>
          <a:prstGeom prst="rect">
            <a:avLst/>
          </a:prstGeom>
        </p:spPr>
        <p:txBody>
          <a:bodyPr wrap="square">
            <a:spAutoFit/>
          </a:bodyPr>
          <a:lstStyle/>
          <a:p>
            <a:r>
              <a:rPr lang="en-US" sz="4800" dirty="0">
                <a:solidFill>
                  <a:srgbClr val="FFFFFF"/>
                </a:solidFill>
              </a:rPr>
              <a:t>Application Usability Levels:</a:t>
            </a:r>
          </a:p>
          <a:p>
            <a:endParaRPr lang="en-US" sz="4000" dirty="0">
              <a:solidFill>
                <a:srgbClr val="FFFFFF"/>
              </a:solidFill>
            </a:endParaRPr>
          </a:p>
          <a:p>
            <a:pPr marL="571500" indent="-571500">
              <a:buFont typeface="Wingdings" pitchFamily="2" charset="2"/>
              <a:buChar char="Ø"/>
            </a:pPr>
            <a:r>
              <a:rPr lang="en-US" sz="4000" dirty="0">
                <a:solidFill>
                  <a:srgbClr val="FFFFFF"/>
                </a:solidFill>
              </a:rPr>
              <a:t>Will the output of this project, be it software, hardware, data, or something else be able to provide a specific use and aid the identified user.</a:t>
            </a:r>
            <a:endParaRPr lang="en-US" sz="4000" dirty="0"/>
          </a:p>
        </p:txBody>
      </p:sp>
      <p:pic>
        <p:nvPicPr>
          <p:cNvPr id="8" name="Audio 7">
            <a:hlinkClick r:id="" action="ppaction://media"/>
            <a:extLst>
              <a:ext uri="{FF2B5EF4-FFF2-40B4-BE49-F238E27FC236}">
                <a16:creationId xmlns:a16="http://schemas.microsoft.com/office/drawing/2014/main" id="{69170618-5D18-2E46-8498-36470D9717A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76574313"/>
      </p:ext>
    </p:extLst>
  </p:cSld>
  <p:clrMapOvr>
    <a:masterClrMapping/>
  </p:clrMapOvr>
  <mc:AlternateContent xmlns:mc="http://schemas.openxmlformats.org/markup-compatibility/2006" xmlns:p14="http://schemas.microsoft.com/office/powerpoint/2010/main">
    <mc:Choice Requires="p14">
      <p:transition spd="slow" p14:dur="2000" advTm="18569"/>
    </mc:Choice>
    <mc:Fallback xmlns="">
      <p:transition spd="slow" advTm="18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C1B11D8-BD5F-254D-BFD8-2296240B9BA9}"/>
              </a:ext>
            </a:extLst>
          </p:cNvPr>
          <p:cNvSpPr/>
          <p:nvPr/>
        </p:nvSpPr>
        <p:spPr>
          <a:xfrm>
            <a:off x="58365" y="3766742"/>
            <a:ext cx="11990961" cy="2554545"/>
          </a:xfrm>
          <a:prstGeom prst="rect">
            <a:avLst/>
          </a:prstGeom>
        </p:spPr>
        <p:txBody>
          <a:bodyPr wrap="square">
            <a:spAutoFit/>
          </a:bodyPr>
          <a:lstStyle/>
          <a:p>
            <a:r>
              <a:rPr lang="en-US" sz="4000" dirty="0">
                <a:solidFill>
                  <a:srgbClr val="FFFFFF"/>
                </a:solidFill>
              </a:rPr>
              <a:t>The AULs transform the monolog of the TRLs and ARLs of the researcher/engineer about their projects progress, into a dialog with the user ensuring the products usability and want for the product upon completion</a:t>
            </a:r>
            <a:endParaRPr lang="en-US" sz="4000" dirty="0"/>
          </a:p>
        </p:txBody>
      </p:sp>
      <p:pic>
        <p:nvPicPr>
          <p:cNvPr id="10" name="Picture 9" descr="Icon&#10;&#10;Description automatically generated">
            <a:extLst>
              <a:ext uri="{FF2B5EF4-FFF2-40B4-BE49-F238E27FC236}">
                <a16:creationId xmlns:a16="http://schemas.microsoft.com/office/drawing/2014/main" id="{34049576-9C66-6740-AE90-4B1378ED56CC}"/>
              </a:ext>
            </a:extLst>
          </p:cNvPr>
          <p:cNvPicPr>
            <a:picLocks noChangeAspect="1"/>
          </p:cNvPicPr>
          <p:nvPr/>
        </p:nvPicPr>
        <p:blipFill>
          <a:blip r:embed="rId4"/>
          <a:stretch>
            <a:fillRect/>
          </a:stretch>
        </p:blipFill>
        <p:spPr>
          <a:xfrm>
            <a:off x="3019897" y="-366185"/>
            <a:ext cx="7213600" cy="5410200"/>
          </a:xfrm>
          <a:prstGeom prst="rect">
            <a:avLst/>
          </a:prstGeom>
        </p:spPr>
      </p:pic>
      <p:pic>
        <p:nvPicPr>
          <p:cNvPr id="12" name="Audio 11">
            <a:hlinkClick r:id="" action="ppaction://media"/>
            <a:extLst>
              <a:ext uri="{FF2B5EF4-FFF2-40B4-BE49-F238E27FC236}">
                <a16:creationId xmlns:a16="http://schemas.microsoft.com/office/drawing/2014/main" id="{BB2A1834-11EB-534B-9580-54A4EFB988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06226337"/>
      </p:ext>
    </p:extLst>
  </p:cSld>
  <p:clrMapOvr>
    <a:masterClrMapping/>
  </p:clrMapOvr>
  <mc:AlternateContent xmlns:mc="http://schemas.openxmlformats.org/markup-compatibility/2006" xmlns:p14="http://schemas.microsoft.com/office/powerpoint/2010/main">
    <mc:Choice Requires="p14">
      <p:transition spd="slow" p14:dur="2000" advTm="19172"/>
    </mc:Choice>
    <mc:Fallback xmlns="">
      <p:transition spd="slow" advTm="19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C1B11D8-BD5F-254D-BFD8-2296240B9BA9}"/>
              </a:ext>
            </a:extLst>
          </p:cNvPr>
          <p:cNvSpPr/>
          <p:nvPr/>
        </p:nvSpPr>
        <p:spPr>
          <a:xfrm>
            <a:off x="462895" y="1841242"/>
            <a:ext cx="11478638" cy="5016758"/>
          </a:xfrm>
          <a:prstGeom prst="rect">
            <a:avLst/>
          </a:prstGeom>
        </p:spPr>
        <p:txBody>
          <a:bodyPr wrap="square">
            <a:spAutoFit/>
          </a:bodyPr>
          <a:lstStyle/>
          <a:p>
            <a:endParaRPr lang="en-US" sz="4000" dirty="0">
              <a:solidFill>
                <a:srgbClr val="FFFFFF"/>
              </a:solidFill>
            </a:endParaRPr>
          </a:p>
          <a:p>
            <a:endParaRPr lang="en-US" sz="4000" dirty="0">
              <a:solidFill>
                <a:srgbClr val="FFFFFF"/>
              </a:solidFill>
            </a:endParaRPr>
          </a:p>
          <a:p>
            <a:r>
              <a:rPr lang="en-US" sz="4000" dirty="0">
                <a:solidFill>
                  <a:srgbClr val="FFFFFF"/>
                </a:solidFill>
              </a:rPr>
              <a:t>The AULs provide a framework for a continuing dialog. This consistent conversation ensures that from the start all parties are aware of the expected use, requirements, metrics, and user guides and validation techniques as well as the reporting and documentation of progress. </a:t>
            </a:r>
            <a:endParaRPr lang="en-US" sz="4000" dirty="0"/>
          </a:p>
        </p:txBody>
      </p:sp>
      <p:pic>
        <p:nvPicPr>
          <p:cNvPr id="4" name="Graphic 3" descr="Handshake">
            <a:extLst>
              <a:ext uri="{FF2B5EF4-FFF2-40B4-BE49-F238E27FC236}">
                <a16:creationId xmlns:a16="http://schemas.microsoft.com/office/drawing/2014/main" id="{A35610C9-125A-5246-A2CD-937F164F731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027996" y="-911990"/>
            <a:ext cx="5864159" cy="5016758"/>
          </a:xfrm>
          <a:prstGeom prst="rect">
            <a:avLst/>
          </a:prstGeom>
        </p:spPr>
      </p:pic>
      <p:pic>
        <p:nvPicPr>
          <p:cNvPr id="7" name="Audio 6">
            <a:hlinkClick r:id="" action="ppaction://media"/>
            <a:extLst>
              <a:ext uri="{FF2B5EF4-FFF2-40B4-BE49-F238E27FC236}">
                <a16:creationId xmlns:a16="http://schemas.microsoft.com/office/drawing/2014/main" id="{A9B421C1-ADB7-F641-AB60-B96EE248FE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35856598"/>
      </p:ext>
    </p:extLst>
  </p:cSld>
  <p:clrMapOvr>
    <a:masterClrMapping/>
  </p:clrMapOvr>
  <mc:AlternateContent xmlns:mc="http://schemas.openxmlformats.org/markup-compatibility/2006" xmlns:p14="http://schemas.microsoft.com/office/powerpoint/2010/main">
    <mc:Choice Requires="p14">
      <p:transition spd="slow" p14:dur="2000" advTm="21389"/>
    </mc:Choice>
    <mc:Fallback xmlns="">
      <p:transition spd="slow" advTm="21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746B9B-5C7B-9B42-8E36-FFB067CB63AE}"/>
              </a:ext>
            </a:extLst>
          </p:cNvPr>
          <p:cNvSpPr>
            <a:spLocks noGrp="1"/>
          </p:cNvSpPr>
          <p:nvPr>
            <p:ph idx="1"/>
          </p:nvPr>
        </p:nvSpPr>
        <p:spPr>
          <a:xfrm>
            <a:off x="441960" y="494270"/>
            <a:ext cx="5692140" cy="5016844"/>
          </a:xfrm>
        </p:spPr>
        <p:txBody>
          <a:bodyPr>
            <a:noAutofit/>
          </a:bodyPr>
          <a:lstStyle/>
          <a:p>
            <a:pPr marL="0" indent="0">
              <a:buNone/>
            </a:pPr>
            <a:r>
              <a:rPr lang="en-US" dirty="0"/>
              <a:t>Each framework can ensure </a:t>
            </a:r>
            <a:r>
              <a:rPr lang="en-US" i="1" dirty="0">
                <a:solidFill>
                  <a:srgbClr val="43ABC9"/>
                </a:solidFill>
              </a:rPr>
              <a:t>clear communication </a:t>
            </a:r>
            <a:r>
              <a:rPr lang="en-US" dirty="0"/>
              <a:t>between developers/researchers and users </a:t>
            </a:r>
            <a:r>
              <a:rPr lang="en-US" i="1" dirty="0">
                <a:solidFill>
                  <a:schemeClr val="accent2">
                    <a:lumMod val="40000"/>
                    <a:lumOff val="60000"/>
                  </a:schemeClr>
                </a:solidFill>
              </a:rPr>
              <a:t>about the use </a:t>
            </a:r>
            <a:r>
              <a:rPr lang="en-US" dirty="0"/>
              <a:t>and </a:t>
            </a:r>
            <a:r>
              <a:rPr lang="en-US" i="1" dirty="0">
                <a:solidFill>
                  <a:schemeClr val="accent3"/>
                </a:solidFill>
              </a:rPr>
              <a:t>current development stage</a:t>
            </a:r>
            <a:r>
              <a:rPr lang="en-US" dirty="0">
                <a:solidFill>
                  <a:schemeClr val="accent3"/>
                </a:solidFill>
              </a:rPr>
              <a:t> </a:t>
            </a:r>
            <a:r>
              <a:rPr lang="en-US" dirty="0"/>
              <a:t>of a product. </a:t>
            </a:r>
          </a:p>
          <a:p>
            <a:pPr marL="0" indent="0">
              <a:buNone/>
            </a:pPr>
            <a:endParaRPr lang="en-US" dirty="0">
              <a:solidFill>
                <a:srgbClr val="C25819"/>
              </a:solidFill>
            </a:endParaRPr>
          </a:p>
          <a:p>
            <a:pPr marL="0" indent="0">
              <a:buNone/>
            </a:pPr>
            <a:r>
              <a:rPr lang="en-US" dirty="0">
                <a:solidFill>
                  <a:srgbClr val="C25819"/>
                </a:solidFill>
              </a:rPr>
              <a:t>If flying in space is the goal –use TRLs</a:t>
            </a:r>
          </a:p>
          <a:p>
            <a:pPr marL="0" indent="0">
              <a:buNone/>
            </a:pPr>
            <a:r>
              <a:rPr lang="en-US" dirty="0">
                <a:solidFill>
                  <a:srgbClr val="EFD369"/>
                </a:solidFill>
              </a:rPr>
              <a:t>If ensuring readiness for use in industry – use ARLs</a:t>
            </a:r>
          </a:p>
          <a:p>
            <a:pPr marL="0" indent="0">
              <a:buNone/>
            </a:pPr>
            <a:r>
              <a:rPr lang="en-US" dirty="0"/>
              <a:t>If ensuring usability by someone else – use AULs</a:t>
            </a:r>
          </a:p>
        </p:txBody>
      </p:sp>
      <p:pic>
        <p:nvPicPr>
          <p:cNvPr id="16" name="Graphic 15" descr="Thermometer">
            <a:extLst>
              <a:ext uri="{FF2B5EF4-FFF2-40B4-BE49-F238E27FC236}">
                <a16:creationId xmlns:a16="http://schemas.microsoft.com/office/drawing/2014/main" id="{B3AFB1B3-1D10-FE4C-AB8E-3CC29838C28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52264" y="3346971"/>
            <a:ext cx="3008293" cy="3358629"/>
          </a:xfrm>
          <a:prstGeom prst="rect">
            <a:avLst/>
          </a:prstGeom>
        </p:spPr>
      </p:pic>
      <p:pic>
        <p:nvPicPr>
          <p:cNvPr id="17" name="Graphic 16" descr="Arrow Up">
            <a:extLst>
              <a:ext uri="{FF2B5EF4-FFF2-40B4-BE49-F238E27FC236}">
                <a16:creationId xmlns:a16="http://schemas.microsoft.com/office/drawing/2014/main" id="{EC128370-2B1C-AE4F-9D7F-6B0CA0D0A64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705102" y="152400"/>
            <a:ext cx="4908842" cy="4148685"/>
          </a:xfrm>
          <a:prstGeom prst="rect">
            <a:avLst/>
          </a:prstGeom>
        </p:spPr>
      </p:pic>
      <p:sp>
        <p:nvSpPr>
          <p:cNvPr id="18" name="Right Arrow 17">
            <a:extLst>
              <a:ext uri="{FF2B5EF4-FFF2-40B4-BE49-F238E27FC236}">
                <a16:creationId xmlns:a16="http://schemas.microsoft.com/office/drawing/2014/main" id="{86D2FC0A-299E-8E49-BA42-0D1EE5DE0F6E}"/>
              </a:ext>
            </a:extLst>
          </p:cNvPr>
          <p:cNvSpPr/>
          <p:nvPr/>
        </p:nvSpPr>
        <p:spPr>
          <a:xfrm>
            <a:off x="6731454" y="2097126"/>
            <a:ext cx="4081849" cy="1055056"/>
          </a:xfrm>
          <a:prstGeom prst="rightArrow">
            <a:avLst/>
          </a:prstGeom>
          <a:gradFill flip="none" rotWithShape="1">
            <a:gsLst>
              <a:gs pos="56000">
                <a:schemeClr val="accent2"/>
              </a:gs>
              <a:gs pos="0">
                <a:schemeClr val="bg2"/>
              </a:gs>
              <a:gs pos="100000">
                <a:schemeClr val="accent3"/>
              </a:gs>
            </a:gsLst>
            <a:lin ang="0" scaled="1"/>
            <a:tileRect/>
          </a:gradFill>
          <a:ln>
            <a:gradFill>
              <a:gsLst>
                <a:gs pos="0">
                  <a:schemeClr val="accent3"/>
                </a:gs>
                <a:gs pos="100000">
                  <a:schemeClr val="bg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Audio 7">
            <a:hlinkClick r:id="" action="ppaction://media"/>
            <a:extLst>
              <a:ext uri="{FF2B5EF4-FFF2-40B4-BE49-F238E27FC236}">
                <a16:creationId xmlns:a16="http://schemas.microsoft.com/office/drawing/2014/main" id="{9BAF793A-70EF-2443-80A8-EBF4421B6B6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57698605"/>
      </p:ext>
    </p:extLst>
  </p:cSld>
  <p:clrMapOvr>
    <a:masterClrMapping/>
  </p:clrMapOvr>
  <mc:AlternateContent xmlns:mc="http://schemas.openxmlformats.org/markup-compatibility/2006" xmlns:p14="http://schemas.microsoft.com/office/powerpoint/2010/main">
    <mc:Choice Requires="p14">
      <p:transition spd="slow" p14:dur="2000" advTm="76237"/>
    </mc:Choice>
    <mc:Fallback xmlns="">
      <p:transition spd="slow" advTm="76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Freeform 5">
            <a:extLst>
              <a:ext uri="{FF2B5EF4-FFF2-40B4-BE49-F238E27FC236}">
                <a16:creationId xmlns:a16="http://schemas.microsoft.com/office/drawing/2014/main" id="{07322A9E-F1EC-405E-8971-BA906EFFC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29674" y="1290909"/>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Freeform 6">
            <a:extLst>
              <a:ext uri="{FF2B5EF4-FFF2-40B4-BE49-F238E27FC236}">
                <a16:creationId xmlns:a16="http://schemas.microsoft.com/office/drawing/2014/main" id="{A5704422-1118-4FD1-95AD-29A064EB8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70451" y="2010741"/>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 name="Freeform 7">
            <a:extLst>
              <a:ext uri="{FF2B5EF4-FFF2-40B4-BE49-F238E27FC236}">
                <a16:creationId xmlns:a16="http://schemas.microsoft.com/office/drawing/2014/main" id="{A88B2AAA-B805-498E-A9E6-98B8858554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51351" y="1780905"/>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Freeform 8">
            <a:extLst>
              <a:ext uri="{FF2B5EF4-FFF2-40B4-BE49-F238E27FC236}">
                <a16:creationId xmlns:a16="http://schemas.microsoft.com/office/drawing/2014/main" id="{9B8051E0-19D7-43E1-BFD9-E6DBFEB3A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542347"/>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Freeform 9">
            <a:extLst>
              <a:ext uri="{FF2B5EF4-FFF2-40B4-BE49-F238E27FC236}">
                <a16:creationId xmlns:a16="http://schemas.microsoft.com/office/drawing/2014/main" id="{4EDB2B02-86A2-46F5-A4BE-B7D9B10411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01" y="6178751"/>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10">
            <a:extLst>
              <a:ext uri="{FF2B5EF4-FFF2-40B4-BE49-F238E27FC236}">
                <a16:creationId xmlns:a16="http://schemas.microsoft.com/office/drawing/2014/main" id="{43954639-FB5D-41F4-9560-6F6DFE7784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59376"/>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12">
            <a:extLst>
              <a:ext uri="{FF2B5EF4-FFF2-40B4-BE49-F238E27FC236}">
                <a16:creationId xmlns:a16="http://schemas.microsoft.com/office/drawing/2014/main" id="{E898931C-0323-41FA-A036-20F818B1FF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1916"/>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14">
            <a:extLst>
              <a:ext uri="{FF2B5EF4-FFF2-40B4-BE49-F238E27FC236}">
                <a16:creationId xmlns:a16="http://schemas.microsoft.com/office/drawing/2014/main" id="{89AFE9DD-0792-4B98-B4EB-97ACA17E6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01" y="-6705"/>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Freeform 16">
            <a:extLst>
              <a:ext uri="{FF2B5EF4-FFF2-40B4-BE49-F238E27FC236}">
                <a16:creationId xmlns:a16="http://schemas.microsoft.com/office/drawing/2014/main" id="{3981F5C4-9AE1-404E-AF44-A4E6DB374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1916"/>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Freeform 11">
            <a:extLst>
              <a:ext uri="{FF2B5EF4-FFF2-40B4-BE49-F238E27FC236}">
                <a16:creationId xmlns:a16="http://schemas.microsoft.com/office/drawing/2014/main" id="{763C1781-8726-4FAC-8C45-FF40376BE4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426601" y="-1916"/>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1" name="Freeform 21">
            <a:extLst>
              <a:ext uri="{FF2B5EF4-FFF2-40B4-BE49-F238E27FC236}">
                <a16:creationId xmlns:a16="http://schemas.microsoft.com/office/drawing/2014/main" id="{301491B5-56C7-43DC-A3D9-861EECCA05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235014" y="2872"/>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460FEF89-F17E-714F-9A24-33B50E68F7BC}"/>
              </a:ext>
            </a:extLst>
          </p:cNvPr>
          <p:cNvSpPr>
            <a:spLocks noGrp="1"/>
          </p:cNvSpPr>
          <p:nvPr>
            <p:ph type="title"/>
          </p:nvPr>
        </p:nvSpPr>
        <p:spPr>
          <a:xfrm>
            <a:off x="8842248" y="1481327"/>
            <a:ext cx="2926080" cy="3838817"/>
          </a:xfrm>
        </p:spPr>
        <p:txBody>
          <a:bodyPr vert="horz" lIns="91440" tIns="45720" rIns="91440" bIns="45720" rtlCol="0" anchor="b">
            <a:normAutofit/>
          </a:bodyPr>
          <a:lstStyle/>
          <a:p>
            <a:r>
              <a:rPr lang="en-US" sz="4000" dirty="0"/>
              <a:t>It can help us build a bridge and navigate the valley of death</a:t>
            </a:r>
          </a:p>
        </p:txBody>
      </p:sp>
      <p:sp>
        <p:nvSpPr>
          <p:cNvPr id="93" name="Freeform 22">
            <a:extLst>
              <a:ext uri="{FF2B5EF4-FFF2-40B4-BE49-F238E27FC236}">
                <a16:creationId xmlns:a16="http://schemas.microsoft.com/office/drawing/2014/main" id="{237E2353-22DF-46E0-A200-FB30F8F39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020826" y="-1916"/>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5" name="Freeform 23">
            <a:extLst>
              <a:ext uri="{FF2B5EF4-FFF2-40B4-BE49-F238E27FC236}">
                <a16:creationId xmlns:a16="http://schemas.microsoft.com/office/drawing/2014/main" id="{DD6138DB-057B-45F7-A5F4-E7BFDA20D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90826" y="-1916"/>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 name="Freeform: Shape 96">
            <a:extLst>
              <a:ext uri="{FF2B5EF4-FFF2-40B4-BE49-F238E27FC236}">
                <a16:creationId xmlns:a16="http://schemas.microsoft.com/office/drawing/2014/main" id="{79A54AB1-B64F-4843-BFAB-81CB74E6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31529">
            <a:off x="752078" y="2218040"/>
            <a:ext cx="4418757" cy="4259609"/>
          </a:xfrm>
          <a:custGeom>
            <a:avLst/>
            <a:gdLst>
              <a:gd name="connsiteX0" fmla="*/ 404107 w 4507111"/>
              <a:gd name="connsiteY0" fmla="*/ 0 h 4344781"/>
              <a:gd name="connsiteX1" fmla="*/ 371857 w 4507111"/>
              <a:gd name="connsiteY1" fmla="*/ 117359 h 4344781"/>
              <a:gd name="connsiteX2" fmla="*/ 307833 w 4507111"/>
              <a:gd name="connsiteY2" fmla="*/ 632970 h 4344781"/>
              <a:gd name="connsiteX3" fmla="*/ 3569418 w 4507111"/>
              <a:gd name="connsiteY3" fmla="*/ 4141149 h 4344781"/>
              <a:gd name="connsiteX4" fmla="*/ 4440861 w 4507111"/>
              <a:gd name="connsiteY4" fmla="*/ 4332480 h 4344781"/>
              <a:gd name="connsiteX5" fmla="*/ 4507111 w 4507111"/>
              <a:gd name="connsiteY5" fmla="*/ 4341752 h 4344781"/>
              <a:gd name="connsiteX6" fmla="*/ 4296045 w 4507111"/>
              <a:gd name="connsiteY6" fmla="*/ 4344781 h 4344781"/>
              <a:gd name="connsiteX7" fmla="*/ 3749565 w 4507111"/>
              <a:gd name="connsiteY7" fmla="*/ 4321853 h 4344781"/>
              <a:gd name="connsiteX8" fmla="*/ 36764 w 4507111"/>
              <a:gd name="connsiteY8" fmla="*/ 1629794 h 4344781"/>
              <a:gd name="connsiteX9" fmla="*/ 300069 w 4507111"/>
              <a:gd name="connsiteY9" fmla="*/ 144750 h 4344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7111" h="4344781">
                <a:moveTo>
                  <a:pt x="404107" y="0"/>
                </a:moveTo>
                <a:lnTo>
                  <a:pt x="371857" y="117359"/>
                </a:lnTo>
                <a:cubicBezTo>
                  <a:pt x="333827" y="278567"/>
                  <a:pt x="311875" y="450459"/>
                  <a:pt x="307833" y="632970"/>
                </a:cubicBezTo>
                <a:cubicBezTo>
                  <a:pt x="264711" y="2579752"/>
                  <a:pt x="2253987" y="3769243"/>
                  <a:pt x="3569418" y="4141149"/>
                </a:cubicBezTo>
                <a:cubicBezTo>
                  <a:pt x="3816061" y="4210881"/>
                  <a:pt x="4114807" y="4279754"/>
                  <a:pt x="4440861" y="4332480"/>
                </a:cubicBezTo>
                <a:lnTo>
                  <a:pt x="4507111" y="4341752"/>
                </a:lnTo>
                <a:lnTo>
                  <a:pt x="4296045" y="4344781"/>
                </a:lnTo>
                <a:cubicBezTo>
                  <a:pt x="4097363" y="4343711"/>
                  <a:pt x="3912623" y="4335104"/>
                  <a:pt x="3749565" y="4321853"/>
                </a:cubicBezTo>
                <a:cubicBezTo>
                  <a:pt x="2445102" y="4215850"/>
                  <a:pt x="356405" y="3466499"/>
                  <a:pt x="36764" y="1629794"/>
                </a:cubicBezTo>
                <a:cubicBezTo>
                  <a:pt x="-63123" y="1055823"/>
                  <a:pt x="45741" y="555869"/>
                  <a:pt x="300069" y="144750"/>
                </a:cubicBezTo>
                <a:close/>
              </a:path>
            </a:pathLst>
          </a:cu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panose="02060603020205020403"/>
              <a:ea typeface="+mn-ea"/>
              <a:cs typeface="+mn-cs"/>
            </a:endParaRPr>
          </a:p>
        </p:txBody>
      </p:sp>
      <p:pic>
        <p:nvPicPr>
          <p:cNvPr id="1026" name="Picture 2">
            <a:extLst>
              <a:ext uri="{FF2B5EF4-FFF2-40B4-BE49-F238E27FC236}">
                <a16:creationId xmlns:a16="http://schemas.microsoft.com/office/drawing/2014/main" id="{72222C35-B6D7-ED43-8E3C-071B6078BE6B}"/>
              </a:ext>
            </a:extLst>
          </p:cNvPr>
          <p:cNvPicPr>
            <a:picLocks noGrp="1" noChangeAspect="1" noChangeArrowheads="1"/>
          </p:cNvPicPr>
          <p:nvPr>
            <p:ph sz="half" idx="1"/>
          </p:nvPr>
        </p:nvPicPr>
        <p:blipFill rotWithShape="1">
          <a:blip r:embed="rId4">
            <a:extLst>
              <a:ext uri="{28A0092B-C50C-407E-A947-70E740481C1C}">
                <a14:useLocalDpi xmlns:a14="http://schemas.microsoft.com/office/drawing/2010/main" val="0"/>
              </a:ext>
            </a:extLst>
          </a:blip>
          <a:srcRect l="2085" r="2036" b="1"/>
          <a:stretch/>
        </p:blipFill>
        <p:spPr bwMode="auto">
          <a:xfrm>
            <a:off x="921910" y="465243"/>
            <a:ext cx="7761924" cy="5343065"/>
          </a:xfrm>
          <a:custGeom>
            <a:avLst/>
            <a:gdLst/>
            <a:ahLst/>
            <a:cxnLst/>
            <a:rect l="l" t="t" r="r" b="b"/>
            <a:pathLst>
              <a:path w="7761924" h="5343065">
                <a:moveTo>
                  <a:pt x="3025687" y="76"/>
                </a:moveTo>
                <a:cubicBezTo>
                  <a:pt x="3140786" y="756"/>
                  <a:pt x="3256631" y="6055"/>
                  <a:pt x="3372722" y="16088"/>
                </a:cubicBezTo>
                <a:cubicBezTo>
                  <a:pt x="5230178" y="176616"/>
                  <a:pt x="7761924" y="1424594"/>
                  <a:pt x="7761924" y="3316816"/>
                </a:cubicBezTo>
                <a:cubicBezTo>
                  <a:pt x="7646022" y="5237647"/>
                  <a:pt x="4988715" y="5423921"/>
                  <a:pt x="3701109" y="5320611"/>
                </a:cubicBezTo>
                <a:cubicBezTo>
                  <a:pt x="2413504" y="5217301"/>
                  <a:pt x="351800" y="4486992"/>
                  <a:pt x="36290" y="2696959"/>
                </a:cubicBezTo>
                <a:cubicBezTo>
                  <a:pt x="-259500" y="1018804"/>
                  <a:pt x="1299198" y="-10133"/>
                  <a:pt x="3025687" y="76"/>
                </a:cubicBezTo>
                <a:close/>
              </a:path>
            </a:pathLst>
          </a:cu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7E8454CA-E015-E44D-9957-26E8A91B68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65136556"/>
      </p:ext>
    </p:extLst>
  </p:cSld>
  <p:clrMapOvr>
    <a:masterClrMapping/>
  </p:clrMapOvr>
  <mc:AlternateContent xmlns:mc="http://schemas.openxmlformats.org/markup-compatibility/2006" xmlns:p14="http://schemas.microsoft.com/office/powerpoint/2010/main">
    <mc:Choice Requires="p14">
      <p:transition spd="slow" p14:dur="2000" advTm="39403"/>
    </mc:Choice>
    <mc:Fallback xmlns="">
      <p:transition spd="slow" advTm="394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C4E4288A-DFC8-40A2-90E5-70E851A9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B63C2D82-D4FA-4A37-BB01-1E7B21E4FF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5199" y="634058"/>
            <a:ext cx="1128382" cy="847206"/>
            <a:chOff x="5307830" y="325570"/>
            <a:chExt cx="1128382" cy="847206"/>
          </a:xfrm>
        </p:grpSpPr>
        <p:sp>
          <p:nvSpPr>
            <p:cNvPr id="28" name="Freeform 5">
              <a:extLst>
                <a:ext uri="{FF2B5EF4-FFF2-40B4-BE49-F238E27FC236}">
                  <a16:creationId xmlns:a16="http://schemas.microsoft.com/office/drawing/2014/main" id="{C94E7FEF-0CE9-4AC2-94BB-02230C6DC0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9" name="Freeform 5">
              <a:extLst>
                <a:ext uri="{FF2B5EF4-FFF2-40B4-BE49-F238E27FC236}">
                  <a16:creationId xmlns:a16="http://schemas.microsoft.com/office/drawing/2014/main" id="{EB546CC0-C1BC-48D2-8DA9-4B60283165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1" name="Freeform: Shape 30">
            <a:extLst>
              <a:ext uri="{FF2B5EF4-FFF2-40B4-BE49-F238E27FC236}">
                <a16:creationId xmlns:a16="http://schemas.microsoft.com/office/drawing/2014/main" id="{A9456821-26B9-4181-B181-305FB820D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09641" y="2134209"/>
            <a:ext cx="4840399" cy="4290450"/>
          </a:xfrm>
          <a:custGeom>
            <a:avLst/>
            <a:gdLst>
              <a:gd name="connsiteX0" fmla="*/ 853538 w 2991693"/>
              <a:gd name="connsiteY0" fmla="*/ 0 h 2651787"/>
              <a:gd name="connsiteX1" fmla="*/ 2141030 w 2991693"/>
              <a:gd name="connsiteY1" fmla="*/ 0 h 2651787"/>
              <a:gd name="connsiteX2" fmla="*/ 2324957 w 2991693"/>
              <a:gd name="connsiteY2" fmla="*/ 103466 h 2651787"/>
              <a:gd name="connsiteX3" fmla="*/ 2968702 w 2991693"/>
              <a:gd name="connsiteY3" fmla="*/ 1218596 h 2651787"/>
              <a:gd name="connsiteX4" fmla="*/ 2968702 w 2991693"/>
              <a:gd name="connsiteY4" fmla="*/ 1433192 h 2651787"/>
              <a:gd name="connsiteX5" fmla="*/ 2324957 w 2991693"/>
              <a:gd name="connsiteY5" fmla="*/ 2548321 h 2651787"/>
              <a:gd name="connsiteX6" fmla="*/ 2141030 w 2991693"/>
              <a:gd name="connsiteY6" fmla="*/ 2651787 h 2651787"/>
              <a:gd name="connsiteX7" fmla="*/ 853538 w 2991693"/>
              <a:gd name="connsiteY7" fmla="*/ 2651787 h 2651787"/>
              <a:gd name="connsiteX8" fmla="*/ 669612 w 2991693"/>
              <a:gd name="connsiteY8" fmla="*/ 2548321 h 2651787"/>
              <a:gd name="connsiteX9" fmla="*/ 25866 w 2991693"/>
              <a:gd name="connsiteY9" fmla="*/ 1433192 h 2651787"/>
              <a:gd name="connsiteX10" fmla="*/ 25866 w 2991693"/>
              <a:gd name="connsiteY10" fmla="*/ 1218596 h 2651787"/>
              <a:gd name="connsiteX11" fmla="*/ 669612 w 2991693"/>
              <a:gd name="connsiteY11" fmla="*/ 103466 h 2651787"/>
              <a:gd name="connsiteX12" fmla="*/ 853538 w 2991693"/>
              <a:gd name="connsiteY12" fmla="*/ 0 h 265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1693" h="2651787">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noFill/>
          <a:ln w="50800" cmpd="sng">
            <a:solidFill>
              <a:schemeClr val="tx1"/>
            </a:solid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useBgFill="1">
        <p:nvSpPr>
          <p:cNvPr id="33" name="Freeform: Shape 32">
            <a:extLst>
              <a:ext uri="{FF2B5EF4-FFF2-40B4-BE49-F238E27FC236}">
                <a16:creationId xmlns:a16="http://schemas.microsoft.com/office/drawing/2014/main" id="{0035D6FE-7FA2-4D67-8767-6F7E98AB16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0608" y="421767"/>
            <a:ext cx="2847251" cy="2523756"/>
          </a:xfrm>
          <a:custGeom>
            <a:avLst/>
            <a:gdLst>
              <a:gd name="connsiteX0" fmla="*/ 853538 w 2991693"/>
              <a:gd name="connsiteY0" fmla="*/ 0 h 2651787"/>
              <a:gd name="connsiteX1" fmla="*/ 2141030 w 2991693"/>
              <a:gd name="connsiteY1" fmla="*/ 0 h 2651787"/>
              <a:gd name="connsiteX2" fmla="*/ 2324957 w 2991693"/>
              <a:gd name="connsiteY2" fmla="*/ 103466 h 2651787"/>
              <a:gd name="connsiteX3" fmla="*/ 2968702 w 2991693"/>
              <a:gd name="connsiteY3" fmla="*/ 1218596 h 2651787"/>
              <a:gd name="connsiteX4" fmla="*/ 2968702 w 2991693"/>
              <a:gd name="connsiteY4" fmla="*/ 1433192 h 2651787"/>
              <a:gd name="connsiteX5" fmla="*/ 2324957 w 2991693"/>
              <a:gd name="connsiteY5" fmla="*/ 2548321 h 2651787"/>
              <a:gd name="connsiteX6" fmla="*/ 2141030 w 2991693"/>
              <a:gd name="connsiteY6" fmla="*/ 2651787 h 2651787"/>
              <a:gd name="connsiteX7" fmla="*/ 853538 w 2991693"/>
              <a:gd name="connsiteY7" fmla="*/ 2651787 h 2651787"/>
              <a:gd name="connsiteX8" fmla="*/ 669612 w 2991693"/>
              <a:gd name="connsiteY8" fmla="*/ 2548321 h 2651787"/>
              <a:gd name="connsiteX9" fmla="*/ 25866 w 2991693"/>
              <a:gd name="connsiteY9" fmla="*/ 1433192 h 2651787"/>
              <a:gd name="connsiteX10" fmla="*/ 25866 w 2991693"/>
              <a:gd name="connsiteY10" fmla="*/ 1218596 h 2651787"/>
              <a:gd name="connsiteX11" fmla="*/ 669612 w 2991693"/>
              <a:gd name="connsiteY11" fmla="*/ 103466 h 2651787"/>
              <a:gd name="connsiteX12" fmla="*/ 853538 w 2991693"/>
              <a:gd name="connsiteY12" fmla="*/ 0 h 265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1693" h="2651787">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ln w="50800" cmpd="sng">
            <a:solidFill>
              <a:schemeClr val="tx1"/>
            </a:solid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pic>
        <p:nvPicPr>
          <p:cNvPr id="7" name="Graphic 6" descr="Brainstorm">
            <a:extLst>
              <a:ext uri="{FF2B5EF4-FFF2-40B4-BE49-F238E27FC236}">
                <a16:creationId xmlns:a16="http://schemas.microsoft.com/office/drawing/2014/main" id="{E0FF0A39-40A9-7447-9B16-F932AAE2F69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38862" y="888274"/>
            <a:ext cx="1590742" cy="1590742"/>
          </a:xfrm>
          <a:prstGeom prst="rect">
            <a:avLst/>
          </a:prstGeom>
        </p:spPr>
      </p:pic>
      <p:sp useBgFill="1">
        <p:nvSpPr>
          <p:cNvPr id="35" name="Freeform: Shape 34">
            <a:extLst>
              <a:ext uri="{FF2B5EF4-FFF2-40B4-BE49-F238E27FC236}">
                <a16:creationId xmlns:a16="http://schemas.microsoft.com/office/drawing/2014/main" id="{0381C401-8AFE-4396-B195-C21EA1C7FB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58854" y="4490695"/>
            <a:ext cx="2071275" cy="1835943"/>
          </a:xfrm>
          <a:custGeom>
            <a:avLst/>
            <a:gdLst>
              <a:gd name="connsiteX0" fmla="*/ 853538 w 2991693"/>
              <a:gd name="connsiteY0" fmla="*/ 0 h 2651787"/>
              <a:gd name="connsiteX1" fmla="*/ 2141030 w 2991693"/>
              <a:gd name="connsiteY1" fmla="*/ 0 h 2651787"/>
              <a:gd name="connsiteX2" fmla="*/ 2324957 w 2991693"/>
              <a:gd name="connsiteY2" fmla="*/ 103466 h 2651787"/>
              <a:gd name="connsiteX3" fmla="*/ 2968702 w 2991693"/>
              <a:gd name="connsiteY3" fmla="*/ 1218596 h 2651787"/>
              <a:gd name="connsiteX4" fmla="*/ 2968702 w 2991693"/>
              <a:gd name="connsiteY4" fmla="*/ 1433192 h 2651787"/>
              <a:gd name="connsiteX5" fmla="*/ 2324957 w 2991693"/>
              <a:gd name="connsiteY5" fmla="*/ 2548321 h 2651787"/>
              <a:gd name="connsiteX6" fmla="*/ 2141030 w 2991693"/>
              <a:gd name="connsiteY6" fmla="*/ 2651787 h 2651787"/>
              <a:gd name="connsiteX7" fmla="*/ 853538 w 2991693"/>
              <a:gd name="connsiteY7" fmla="*/ 2651787 h 2651787"/>
              <a:gd name="connsiteX8" fmla="*/ 669612 w 2991693"/>
              <a:gd name="connsiteY8" fmla="*/ 2548321 h 2651787"/>
              <a:gd name="connsiteX9" fmla="*/ 25866 w 2991693"/>
              <a:gd name="connsiteY9" fmla="*/ 1433192 h 2651787"/>
              <a:gd name="connsiteX10" fmla="*/ 25866 w 2991693"/>
              <a:gd name="connsiteY10" fmla="*/ 1218596 h 2651787"/>
              <a:gd name="connsiteX11" fmla="*/ 669612 w 2991693"/>
              <a:gd name="connsiteY11" fmla="*/ 103466 h 2651787"/>
              <a:gd name="connsiteX12" fmla="*/ 853538 w 2991693"/>
              <a:gd name="connsiteY12" fmla="*/ 0 h 265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1693" h="2651787">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ln w="50800" cmpd="sng">
            <a:solidFill>
              <a:schemeClr val="tx1"/>
            </a:solid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 name="Content Placeholder 2">
            <a:extLst>
              <a:ext uri="{FF2B5EF4-FFF2-40B4-BE49-F238E27FC236}">
                <a16:creationId xmlns:a16="http://schemas.microsoft.com/office/drawing/2014/main" id="{3B746B9B-5C7B-9B42-8E36-FFB067CB63AE}"/>
              </a:ext>
            </a:extLst>
          </p:cNvPr>
          <p:cNvSpPr>
            <a:spLocks noGrp="1"/>
          </p:cNvSpPr>
          <p:nvPr>
            <p:ph idx="1"/>
          </p:nvPr>
        </p:nvSpPr>
        <p:spPr>
          <a:xfrm>
            <a:off x="441960" y="2430985"/>
            <a:ext cx="5692140" cy="2080492"/>
          </a:xfrm>
        </p:spPr>
        <p:txBody>
          <a:bodyPr>
            <a:noAutofit/>
          </a:bodyPr>
          <a:lstStyle/>
          <a:p>
            <a:pPr marL="0" indent="0">
              <a:buNone/>
            </a:pPr>
            <a:r>
              <a:rPr lang="en-US" dirty="0"/>
              <a:t>A tracking framework can ensure </a:t>
            </a:r>
            <a:r>
              <a:rPr lang="en-US" i="1" dirty="0">
                <a:solidFill>
                  <a:srgbClr val="43ABC9"/>
                </a:solidFill>
              </a:rPr>
              <a:t>clear communication </a:t>
            </a:r>
            <a:r>
              <a:rPr lang="en-US" dirty="0"/>
              <a:t>between developers/researchers and users </a:t>
            </a:r>
            <a:r>
              <a:rPr lang="en-US" i="1" dirty="0">
                <a:solidFill>
                  <a:schemeClr val="accent2">
                    <a:lumMod val="40000"/>
                    <a:lumOff val="60000"/>
                  </a:schemeClr>
                </a:solidFill>
              </a:rPr>
              <a:t>about the use </a:t>
            </a:r>
            <a:r>
              <a:rPr lang="en-US" dirty="0"/>
              <a:t>and </a:t>
            </a:r>
            <a:r>
              <a:rPr lang="en-US" i="1" dirty="0">
                <a:solidFill>
                  <a:schemeClr val="accent3"/>
                </a:solidFill>
              </a:rPr>
              <a:t>current development stage</a:t>
            </a:r>
            <a:r>
              <a:rPr lang="en-US" dirty="0">
                <a:solidFill>
                  <a:schemeClr val="accent3"/>
                </a:solidFill>
              </a:rPr>
              <a:t> </a:t>
            </a:r>
            <a:r>
              <a:rPr lang="en-US" dirty="0"/>
              <a:t>of a product. </a:t>
            </a:r>
          </a:p>
        </p:txBody>
      </p:sp>
      <p:pic>
        <p:nvPicPr>
          <p:cNvPr id="9" name="Graphic 8" descr="Checklist">
            <a:extLst>
              <a:ext uri="{FF2B5EF4-FFF2-40B4-BE49-F238E27FC236}">
                <a16:creationId xmlns:a16="http://schemas.microsoft.com/office/drawing/2014/main" id="{6F13B1E4-403A-0B4A-BF0B-D1E2A06FF46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91163" y="4805338"/>
            <a:ext cx="1206656" cy="1206656"/>
          </a:xfrm>
          <a:prstGeom prst="rect">
            <a:avLst/>
          </a:prstGeom>
        </p:spPr>
      </p:pic>
      <p:pic>
        <p:nvPicPr>
          <p:cNvPr id="5" name="Graphic 4" descr="Artificial Intelligence">
            <a:extLst>
              <a:ext uri="{FF2B5EF4-FFF2-40B4-BE49-F238E27FC236}">
                <a16:creationId xmlns:a16="http://schemas.microsoft.com/office/drawing/2014/main" id="{5F8E4781-4AAF-DA4A-B0CA-73F3CEDDB33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H="1">
            <a:off x="8024551" y="3101009"/>
            <a:ext cx="2610579" cy="2610579"/>
          </a:xfrm>
          <a:prstGeom prst="rect">
            <a:avLst/>
          </a:prstGeom>
        </p:spPr>
      </p:pic>
      <p:pic>
        <p:nvPicPr>
          <p:cNvPr id="6" name="Audio 5">
            <a:hlinkClick r:id="" action="ppaction://media"/>
            <a:extLst>
              <a:ext uri="{FF2B5EF4-FFF2-40B4-BE49-F238E27FC236}">
                <a16:creationId xmlns:a16="http://schemas.microsoft.com/office/drawing/2014/main" id="{D1549B75-93B6-EA46-9E00-43349DFEB76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31536247"/>
      </p:ext>
    </p:extLst>
  </p:cSld>
  <p:clrMapOvr>
    <a:masterClrMapping/>
  </p:clrMapOvr>
  <mc:AlternateContent xmlns:mc="http://schemas.openxmlformats.org/markup-compatibility/2006" xmlns:p14="http://schemas.microsoft.com/office/powerpoint/2010/main">
    <mc:Choice Requires="p14">
      <p:transition spd="slow" p14:dur="2000" advTm="24420"/>
    </mc:Choice>
    <mc:Fallback xmlns="">
      <p:transition spd="slow" advTm="24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1EADCAF8-8823-4E89-8612-21029831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CA07B2-0819-4B62-9425-7A52BBDD7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nvGrpSpPr>
          <p:cNvPr id="11" name="Group 10">
            <a:extLst>
              <a:ext uri="{FF2B5EF4-FFF2-40B4-BE49-F238E27FC236}">
                <a16:creationId xmlns:a16="http://schemas.microsoft.com/office/drawing/2014/main" id="{DA02BEE4-A5D4-40AF-882D-49D34B086F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p:grpSpPr>
        <p:sp>
          <p:nvSpPr>
            <p:cNvPr id="12" name="Freeform: Shape 11">
              <a:extLst>
                <a:ext uri="{FF2B5EF4-FFF2-40B4-BE49-F238E27FC236}">
                  <a16:creationId xmlns:a16="http://schemas.microsoft.com/office/drawing/2014/main" id="{0F5843EB-154F-4459-8954-BB1DF64BB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75905135-55D9-431B-8D5A-4C5C92B1F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9B732812-A0BB-4324-B390-DFEF26C109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01FEC055-6F76-4E20-BC93-76C2F58EAF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D74CD21D-122E-4F3D-82AF-F4A37C278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5A7FF51F-3820-41BE-8690-7E758ECFA7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gradFill>
              <a:gsLst>
                <a:gs pos="813">
                  <a:schemeClr val="bg1">
                    <a:alpha val="41000"/>
                  </a:schemeClr>
                </a:gs>
                <a:gs pos="20000">
                  <a:schemeClr val="accent5">
                    <a:lumMod val="85000"/>
                    <a:alpha val="56000"/>
                  </a:schemeClr>
                </a:gs>
                <a:gs pos="44000">
                  <a:schemeClr val="accent6">
                    <a:lumMod val="40000"/>
                    <a:lumOff val="60000"/>
                    <a:alpha val="57000"/>
                  </a:schemeClr>
                </a:gs>
                <a:gs pos="100000">
                  <a:schemeClr val="bg1">
                    <a:alpha val="59000"/>
                  </a:schemeClr>
                </a:gs>
                <a:gs pos="74000">
                  <a:schemeClr val="accent1">
                    <a:lumMod val="91000"/>
                    <a:lumOff val="9000"/>
                    <a:alpha val="34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85EAD889-EA4D-485F-BA9C-F6473A432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2D947F7F-40C4-384D-9829-E90ED96A1E06}"/>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4000" kern="1200" dirty="0">
                <a:solidFill>
                  <a:schemeClr val="tx2"/>
                </a:solidFill>
                <a:latin typeface="+mj-lt"/>
                <a:ea typeface="+mj-ea"/>
                <a:cs typeface="+mj-cs"/>
              </a:rPr>
              <a:t>Which frameworks are out there? What were they designed to track? </a:t>
            </a:r>
          </a:p>
        </p:txBody>
      </p:sp>
      <p:pic>
        <p:nvPicPr>
          <p:cNvPr id="4" name="Audio 3">
            <a:hlinkClick r:id="" action="ppaction://media"/>
            <a:extLst>
              <a:ext uri="{FF2B5EF4-FFF2-40B4-BE49-F238E27FC236}">
                <a16:creationId xmlns:a16="http://schemas.microsoft.com/office/drawing/2014/main" id="{7463EF00-377F-7A47-9E4F-14496D9B344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19472825"/>
      </p:ext>
    </p:extLst>
  </p:cSld>
  <p:clrMapOvr>
    <a:masterClrMapping/>
  </p:clrMapOvr>
  <mc:AlternateContent xmlns:mc="http://schemas.openxmlformats.org/markup-compatibility/2006" xmlns:p14="http://schemas.microsoft.com/office/powerpoint/2010/main">
    <mc:Choice Requires="p14">
      <p:transition spd="slow" p14:dur="2000" advTm="4966"/>
    </mc:Choice>
    <mc:Fallback xmlns="">
      <p:transition spd="slow" advTm="49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ACBE1851-2230-47A9-B000-CE9046EA61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78C4C2-4CA2-FF48-A45E-25CD03524865}"/>
              </a:ext>
            </a:extLst>
          </p:cNvPr>
          <p:cNvSpPr>
            <a:spLocks noGrp="1"/>
          </p:cNvSpPr>
          <p:nvPr>
            <p:ph type="title"/>
          </p:nvPr>
        </p:nvSpPr>
        <p:spPr>
          <a:xfrm>
            <a:off x="826870" y="778919"/>
            <a:ext cx="3812147" cy="3034857"/>
          </a:xfrm>
        </p:spPr>
        <p:txBody>
          <a:bodyPr vert="horz" lIns="91440" tIns="45720" rIns="91440" bIns="45720" rtlCol="0" anchor="b">
            <a:normAutofit/>
          </a:bodyPr>
          <a:lstStyle/>
          <a:p>
            <a:pPr algn="r"/>
            <a:r>
              <a:rPr lang="en-US" kern="1200" dirty="0">
                <a:solidFill>
                  <a:srgbClr val="FFFFFF"/>
                </a:solidFill>
                <a:latin typeface="+mj-lt"/>
                <a:ea typeface="+mj-ea"/>
                <a:cs typeface="+mj-cs"/>
              </a:rPr>
              <a:t>Technology Readiness Levels, TRLs </a:t>
            </a:r>
            <a:br>
              <a:rPr lang="en-US" kern="1200" dirty="0">
                <a:solidFill>
                  <a:srgbClr val="FFFFFF"/>
                </a:solidFill>
                <a:latin typeface="+mj-lt"/>
                <a:ea typeface="+mj-ea"/>
                <a:cs typeface="+mj-cs"/>
              </a:rPr>
            </a:br>
            <a:r>
              <a:rPr lang="en-US" sz="1400" kern="1200" dirty="0">
                <a:solidFill>
                  <a:srgbClr val="FFFFFF"/>
                </a:solidFill>
                <a:latin typeface="+mj-lt"/>
                <a:ea typeface="+mj-ea"/>
                <a:cs typeface="+mj-cs"/>
              </a:rPr>
              <a:t>(Mankins </a:t>
            </a:r>
            <a:r>
              <a:rPr lang="en-US" sz="1400" dirty="0">
                <a:solidFill>
                  <a:srgbClr val="FFFFFF"/>
                </a:solidFill>
              </a:rPr>
              <a:t>1995</a:t>
            </a:r>
            <a:br>
              <a:rPr lang="en-US" sz="1400" dirty="0">
                <a:solidFill>
                  <a:srgbClr val="FFFFFF"/>
                </a:solidFill>
              </a:rPr>
            </a:br>
            <a:r>
              <a:rPr lang="en-US" sz="1400" dirty="0">
                <a:solidFill>
                  <a:srgbClr val="FFFFFF"/>
                </a:solidFill>
                <a:hlinkClick r:id="rId4"/>
              </a:rPr>
              <a:t>https://</a:t>
            </a:r>
            <a:r>
              <a:rPr lang="en-US" sz="1400" dirty="0" err="1">
                <a:solidFill>
                  <a:srgbClr val="FFFFFF"/>
                </a:solidFill>
                <a:hlinkClick r:id="rId4"/>
              </a:rPr>
              <a:t>ecss.nl</a:t>
            </a:r>
            <a:r>
              <a:rPr lang="en-US" sz="1400" dirty="0">
                <a:solidFill>
                  <a:srgbClr val="FFFFFF"/>
                </a:solidFill>
                <a:hlinkClick r:id="rId4"/>
              </a:rPr>
              <a:t>/home/ecss-e-hb-11a-technology-readiness-level-trl-guidelines-1-march-2017/)</a:t>
            </a:r>
            <a:endParaRPr lang="en-US" sz="1400" kern="1200" dirty="0">
              <a:solidFill>
                <a:srgbClr val="FFFFFF"/>
              </a:solidFill>
              <a:latin typeface="+mj-lt"/>
              <a:ea typeface="+mj-ea"/>
              <a:cs typeface="+mj-cs"/>
            </a:endParaRPr>
          </a:p>
        </p:txBody>
      </p:sp>
      <p:cxnSp>
        <p:nvCxnSpPr>
          <p:cNvPr id="51" name="Straight Connector 50">
            <a:extLst>
              <a:ext uri="{FF2B5EF4-FFF2-40B4-BE49-F238E27FC236}">
                <a16:creationId xmlns:a16="http://schemas.microsoft.com/office/drawing/2014/main" id="{23B93832-6514-44F4-849B-5EE2C8A233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6679" y="3928939"/>
            <a:ext cx="3931920"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grpSp>
        <p:nvGrpSpPr>
          <p:cNvPr id="47" name="Group 46">
            <a:extLst>
              <a:ext uri="{FF2B5EF4-FFF2-40B4-BE49-F238E27FC236}">
                <a16:creationId xmlns:a16="http://schemas.microsoft.com/office/drawing/2014/main" id="{C85112AD-1BDF-3A47-AA73-11BC29504E68}"/>
              </a:ext>
            </a:extLst>
          </p:cNvPr>
          <p:cNvGrpSpPr/>
          <p:nvPr/>
        </p:nvGrpSpPr>
        <p:grpSpPr>
          <a:xfrm>
            <a:off x="5663372" y="245165"/>
            <a:ext cx="7346046" cy="6608870"/>
            <a:chOff x="5663372" y="245165"/>
            <a:chExt cx="7346046" cy="6608870"/>
          </a:xfrm>
        </p:grpSpPr>
        <p:pic>
          <p:nvPicPr>
            <p:cNvPr id="48" name="Graphic 47" descr="Thermometer">
              <a:extLst>
                <a:ext uri="{FF2B5EF4-FFF2-40B4-BE49-F238E27FC236}">
                  <a16:creationId xmlns:a16="http://schemas.microsoft.com/office/drawing/2014/main" id="{E45FF6EA-CF07-2944-9095-EA420EDA6C2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89913" y="245165"/>
              <a:ext cx="5919505" cy="6608870"/>
            </a:xfrm>
            <a:prstGeom prst="rect">
              <a:avLst/>
            </a:prstGeom>
          </p:spPr>
        </p:pic>
        <p:grpSp>
          <p:nvGrpSpPr>
            <p:cNvPr id="50" name="Group 49">
              <a:extLst>
                <a:ext uri="{FF2B5EF4-FFF2-40B4-BE49-F238E27FC236}">
                  <a16:creationId xmlns:a16="http://schemas.microsoft.com/office/drawing/2014/main" id="{D4085290-9C7C-1049-A218-6EBFA37DB480}"/>
                </a:ext>
              </a:extLst>
            </p:cNvPr>
            <p:cNvGrpSpPr/>
            <p:nvPr/>
          </p:nvGrpSpPr>
          <p:grpSpPr>
            <a:xfrm>
              <a:off x="5663372" y="585235"/>
              <a:ext cx="4901031" cy="5324535"/>
              <a:chOff x="5663372" y="585235"/>
              <a:chExt cx="4901031" cy="5324535"/>
            </a:xfrm>
          </p:grpSpPr>
          <p:sp>
            <p:nvSpPr>
              <p:cNvPr id="52" name="TextBox 51">
                <a:extLst>
                  <a:ext uri="{FF2B5EF4-FFF2-40B4-BE49-F238E27FC236}">
                    <a16:creationId xmlns:a16="http://schemas.microsoft.com/office/drawing/2014/main" id="{D1FFB4F5-B1BC-8846-B7AF-6B90A7190D63}"/>
                  </a:ext>
                </a:extLst>
              </p:cNvPr>
              <p:cNvSpPr txBox="1"/>
              <p:nvPr/>
            </p:nvSpPr>
            <p:spPr>
              <a:xfrm>
                <a:off x="5665951" y="3993111"/>
                <a:ext cx="2908160" cy="369332"/>
              </a:xfrm>
              <a:prstGeom prst="rect">
                <a:avLst/>
              </a:prstGeom>
              <a:noFill/>
            </p:spPr>
            <p:txBody>
              <a:bodyPr wrap="square" rtlCol="0">
                <a:spAutoFit/>
              </a:bodyPr>
              <a:lstStyle/>
              <a:p>
                <a:r>
                  <a:rPr lang="en-US" dirty="0"/>
                  <a:t>Research to Prove Feasibility</a:t>
                </a:r>
              </a:p>
            </p:txBody>
          </p:sp>
          <p:sp>
            <p:nvSpPr>
              <p:cNvPr id="53" name="TextBox 52">
                <a:extLst>
                  <a:ext uri="{FF2B5EF4-FFF2-40B4-BE49-F238E27FC236}">
                    <a16:creationId xmlns:a16="http://schemas.microsoft.com/office/drawing/2014/main" id="{1BF1C223-074E-BE46-ADC7-723F20992F66}"/>
                  </a:ext>
                </a:extLst>
              </p:cNvPr>
              <p:cNvSpPr txBox="1"/>
              <p:nvPr/>
            </p:nvSpPr>
            <p:spPr>
              <a:xfrm>
                <a:off x="9524108" y="585235"/>
                <a:ext cx="1040295" cy="5324535"/>
              </a:xfrm>
              <a:prstGeom prst="rect">
                <a:avLst/>
              </a:prstGeom>
              <a:noFill/>
            </p:spPr>
            <p:txBody>
              <a:bodyPr wrap="square" rtlCol="0">
                <a:spAutoFit/>
              </a:bodyPr>
              <a:lstStyle/>
              <a:p>
                <a:pPr algn="ctr"/>
                <a:r>
                  <a:rPr lang="en-US" sz="2000" dirty="0"/>
                  <a:t>TRL 9</a:t>
                </a:r>
              </a:p>
              <a:p>
                <a:pPr algn="ctr"/>
                <a:endParaRPr lang="en-US" sz="2000" dirty="0"/>
              </a:p>
              <a:p>
                <a:pPr algn="ctr"/>
                <a:r>
                  <a:rPr lang="en-US" sz="2000" dirty="0"/>
                  <a:t>TRL 8</a:t>
                </a:r>
              </a:p>
              <a:p>
                <a:pPr algn="ctr"/>
                <a:endParaRPr lang="en-US" sz="2000" dirty="0"/>
              </a:p>
              <a:p>
                <a:pPr algn="ctr"/>
                <a:r>
                  <a:rPr lang="en-US" sz="2000" dirty="0"/>
                  <a:t>TRL 7</a:t>
                </a:r>
              </a:p>
              <a:p>
                <a:pPr algn="ctr"/>
                <a:endParaRPr lang="en-US" sz="2000" dirty="0"/>
              </a:p>
              <a:p>
                <a:pPr algn="ctr"/>
                <a:r>
                  <a:rPr lang="en-US" sz="2000" dirty="0"/>
                  <a:t>TRL 6</a:t>
                </a:r>
              </a:p>
              <a:p>
                <a:pPr algn="ctr"/>
                <a:endParaRPr lang="en-US" sz="2000" dirty="0"/>
              </a:p>
              <a:p>
                <a:pPr algn="ctr"/>
                <a:r>
                  <a:rPr lang="en-US" sz="2000" dirty="0"/>
                  <a:t>TRL 5</a:t>
                </a:r>
              </a:p>
              <a:p>
                <a:pPr algn="ctr"/>
                <a:endParaRPr lang="en-US" sz="2000" dirty="0"/>
              </a:p>
              <a:p>
                <a:pPr algn="ctr"/>
                <a:r>
                  <a:rPr lang="en-US" sz="2000" dirty="0"/>
                  <a:t>TRL 4</a:t>
                </a:r>
              </a:p>
              <a:p>
                <a:pPr algn="ctr"/>
                <a:endParaRPr lang="en-US" sz="2000" dirty="0"/>
              </a:p>
              <a:p>
                <a:pPr algn="ctr"/>
                <a:r>
                  <a:rPr lang="en-US" sz="2000" dirty="0"/>
                  <a:t>TRL 3</a:t>
                </a:r>
              </a:p>
              <a:p>
                <a:pPr algn="ctr"/>
                <a:endParaRPr lang="en-US" sz="2000" dirty="0"/>
              </a:p>
              <a:p>
                <a:pPr algn="ctr"/>
                <a:r>
                  <a:rPr lang="en-US" sz="2000" dirty="0"/>
                  <a:t>TRL 2</a:t>
                </a:r>
              </a:p>
              <a:p>
                <a:pPr algn="ctr"/>
                <a:endParaRPr lang="en-US" sz="2000" dirty="0"/>
              </a:p>
              <a:p>
                <a:pPr algn="ctr"/>
                <a:r>
                  <a:rPr lang="en-US" sz="2000" dirty="0"/>
                  <a:t>TRL 1</a:t>
                </a:r>
              </a:p>
            </p:txBody>
          </p:sp>
          <p:sp>
            <p:nvSpPr>
              <p:cNvPr id="54" name="TextBox 53">
                <a:extLst>
                  <a:ext uri="{FF2B5EF4-FFF2-40B4-BE49-F238E27FC236}">
                    <a16:creationId xmlns:a16="http://schemas.microsoft.com/office/drawing/2014/main" id="{EA2F191C-5069-A745-A421-B5C55B690785}"/>
                  </a:ext>
                </a:extLst>
              </p:cNvPr>
              <p:cNvSpPr txBox="1"/>
              <p:nvPr/>
            </p:nvSpPr>
            <p:spPr>
              <a:xfrm>
                <a:off x="5663372" y="687973"/>
                <a:ext cx="2703443" cy="646331"/>
              </a:xfrm>
              <a:prstGeom prst="rect">
                <a:avLst/>
              </a:prstGeom>
              <a:noFill/>
            </p:spPr>
            <p:txBody>
              <a:bodyPr wrap="square" rtlCol="0">
                <a:spAutoFit/>
              </a:bodyPr>
              <a:lstStyle/>
              <a:p>
                <a:r>
                  <a:rPr lang="en-US" dirty="0"/>
                  <a:t>System Test, Launch, and Operations</a:t>
                </a:r>
              </a:p>
            </p:txBody>
          </p:sp>
          <p:sp>
            <p:nvSpPr>
              <p:cNvPr id="55" name="TextBox 54">
                <a:extLst>
                  <a:ext uri="{FF2B5EF4-FFF2-40B4-BE49-F238E27FC236}">
                    <a16:creationId xmlns:a16="http://schemas.microsoft.com/office/drawing/2014/main" id="{FAB42FAD-451C-974D-87C1-423498E383E0}"/>
                  </a:ext>
                </a:extLst>
              </p:cNvPr>
              <p:cNvSpPr txBox="1"/>
              <p:nvPr/>
            </p:nvSpPr>
            <p:spPr>
              <a:xfrm>
                <a:off x="5663372" y="1502309"/>
                <a:ext cx="2777779" cy="646331"/>
              </a:xfrm>
              <a:prstGeom prst="rect">
                <a:avLst/>
              </a:prstGeom>
              <a:noFill/>
            </p:spPr>
            <p:txBody>
              <a:bodyPr wrap="square" rtlCol="0">
                <a:spAutoFit/>
              </a:bodyPr>
              <a:lstStyle/>
              <a:p>
                <a:r>
                  <a:rPr lang="en-US" dirty="0"/>
                  <a:t>System/Subsystem Development</a:t>
                </a:r>
              </a:p>
            </p:txBody>
          </p:sp>
          <p:sp>
            <p:nvSpPr>
              <p:cNvPr id="56" name="TextBox 55">
                <a:extLst>
                  <a:ext uri="{FF2B5EF4-FFF2-40B4-BE49-F238E27FC236}">
                    <a16:creationId xmlns:a16="http://schemas.microsoft.com/office/drawing/2014/main" id="{8871A1BA-07E3-744B-9074-C53E6791E045}"/>
                  </a:ext>
                </a:extLst>
              </p:cNvPr>
              <p:cNvSpPr txBox="1"/>
              <p:nvPr/>
            </p:nvSpPr>
            <p:spPr>
              <a:xfrm>
                <a:off x="5663372" y="2396586"/>
                <a:ext cx="2823384" cy="369332"/>
              </a:xfrm>
              <a:prstGeom prst="rect">
                <a:avLst/>
              </a:prstGeom>
              <a:noFill/>
            </p:spPr>
            <p:txBody>
              <a:bodyPr wrap="square" rtlCol="0">
                <a:spAutoFit/>
              </a:bodyPr>
              <a:lstStyle/>
              <a:p>
                <a:r>
                  <a:rPr lang="en-US" dirty="0"/>
                  <a:t>Technology Demonstration</a:t>
                </a:r>
              </a:p>
            </p:txBody>
          </p:sp>
          <p:sp>
            <p:nvSpPr>
              <p:cNvPr id="57" name="TextBox 56">
                <a:extLst>
                  <a:ext uri="{FF2B5EF4-FFF2-40B4-BE49-F238E27FC236}">
                    <a16:creationId xmlns:a16="http://schemas.microsoft.com/office/drawing/2014/main" id="{10CC0810-DCA1-394B-A0E1-CF6F17F84EF3}"/>
                  </a:ext>
                </a:extLst>
              </p:cNvPr>
              <p:cNvSpPr txBox="1"/>
              <p:nvPr/>
            </p:nvSpPr>
            <p:spPr>
              <a:xfrm>
                <a:off x="5663372" y="3106197"/>
                <a:ext cx="2580026" cy="369332"/>
              </a:xfrm>
              <a:prstGeom prst="rect">
                <a:avLst/>
              </a:prstGeom>
              <a:noFill/>
            </p:spPr>
            <p:txBody>
              <a:bodyPr wrap="square" rtlCol="0">
                <a:spAutoFit/>
              </a:bodyPr>
              <a:lstStyle/>
              <a:p>
                <a:r>
                  <a:rPr lang="en-US" dirty="0"/>
                  <a:t>Technology Development</a:t>
                </a:r>
              </a:p>
            </p:txBody>
          </p:sp>
          <p:sp>
            <p:nvSpPr>
              <p:cNvPr id="58" name="TextBox 57">
                <a:extLst>
                  <a:ext uri="{FF2B5EF4-FFF2-40B4-BE49-F238E27FC236}">
                    <a16:creationId xmlns:a16="http://schemas.microsoft.com/office/drawing/2014/main" id="{9956284F-8A4E-BB43-87E9-187E6A451E01}"/>
                  </a:ext>
                </a:extLst>
              </p:cNvPr>
              <p:cNvSpPr txBox="1"/>
              <p:nvPr/>
            </p:nvSpPr>
            <p:spPr>
              <a:xfrm>
                <a:off x="5663372" y="4982339"/>
                <a:ext cx="2703443" cy="369332"/>
              </a:xfrm>
              <a:prstGeom prst="rect">
                <a:avLst/>
              </a:prstGeom>
              <a:noFill/>
            </p:spPr>
            <p:txBody>
              <a:bodyPr wrap="square" rtlCol="0">
                <a:spAutoFit/>
              </a:bodyPr>
              <a:lstStyle/>
              <a:p>
                <a:r>
                  <a:rPr lang="en-US" dirty="0"/>
                  <a:t>Basic Technology Research</a:t>
                </a:r>
              </a:p>
            </p:txBody>
          </p:sp>
          <p:sp>
            <p:nvSpPr>
              <p:cNvPr id="59" name="Left Bracket 58">
                <a:extLst>
                  <a:ext uri="{FF2B5EF4-FFF2-40B4-BE49-F238E27FC236}">
                    <a16:creationId xmlns:a16="http://schemas.microsoft.com/office/drawing/2014/main" id="{9C1941F1-25D5-8D40-BEF5-0459753C8E5A}"/>
                  </a:ext>
                </a:extLst>
              </p:cNvPr>
              <p:cNvSpPr/>
              <p:nvPr/>
            </p:nvSpPr>
            <p:spPr>
              <a:xfrm>
                <a:off x="8597346" y="759869"/>
                <a:ext cx="511176" cy="646332"/>
              </a:xfrm>
              <a:prstGeom prst="leftBracket">
                <a:avLst/>
              </a:pr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0" name="Left Bracket 59">
                <a:extLst>
                  <a:ext uri="{FF2B5EF4-FFF2-40B4-BE49-F238E27FC236}">
                    <a16:creationId xmlns:a16="http://schemas.microsoft.com/office/drawing/2014/main" id="{F4A82A45-8641-1B4B-9CE9-CAE6C4AAAE6E}"/>
                  </a:ext>
                </a:extLst>
              </p:cNvPr>
              <p:cNvSpPr/>
              <p:nvPr/>
            </p:nvSpPr>
            <p:spPr>
              <a:xfrm>
                <a:off x="8679689" y="1232163"/>
                <a:ext cx="511176" cy="1292376"/>
              </a:xfrm>
              <a:prstGeom prst="leftBracket">
                <a:avLst/>
              </a:pr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1" name="Left Bracket 60">
                <a:extLst>
                  <a:ext uri="{FF2B5EF4-FFF2-40B4-BE49-F238E27FC236}">
                    <a16:creationId xmlns:a16="http://schemas.microsoft.com/office/drawing/2014/main" id="{6655CAD5-D825-9F4A-8020-CBA960BBC2AB}"/>
                  </a:ext>
                </a:extLst>
              </p:cNvPr>
              <p:cNvSpPr/>
              <p:nvPr/>
            </p:nvSpPr>
            <p:spPr>
              <a:xfrm>
                <a:off x="8495330" y="2277160"/>
                <a:ext cx="511176" cy="913646"/>
              </a:xfrm>
              <a:prstGeom prst="leftBracket">
                <a:avLst/>
              </a:pr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2" name="Left Bracket 61">
                <a:extLst>
                  <a:ext uri="{FF2B5EF4-FFF2-40B4-BE49-F238E27FC236}">
                    <a16:creationId xmlns:a16="http://schemas.microsoft.com/office/drawing/2014/main" id="{E6BFFD97-8EFC-8F4E-B7C9-FBC5D045F8FC}"/>
                  </a:ext>
                </a:extLst>
              </p:cNvPr>
              <p:cNvSpPr/>
              <p:nvPr/>
            </p:nvSpPr>
            <p:spPr>
              <a:xfrm>
                <a:off x="8661465" y="2597890"/>
                <a:ext cx="511176" cy="1860563"/>
              </a:xfrm>
              <a:prstGeom prst="leftBracket">
                <a:avLst/>
              </a:pr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3" name="Left Bracket 62">
                <a:extLst>
                  <a:ext uri="{FF2B5EF4-FFF2-40B4-BE49-F238E27FC236}">
                    <a16:creationId xmlns:a16="http://schemas.microsoft.com/office/drawing/2014/main" id="{3EA0778E-EA80-4F4B-ACD3-CE43ECCADE43}"/>
                  </a:ext>
                </a:extLst>
              </p:cNvPr>
              <p:cNvSpPr/>
              <p:nvPr/>
            </p:nvSpPr>
            <p:spPr>
              <a:xfrm>
                <a:off x="8471795" y="3795681"/>
                <a:ext cx="511176" cy="1266650"/>
              </a:xfrm>
              <a:prstGeom prst="leftBracket">
                <a:avLst/>
              </a:pr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4" name="Left Bracket 63">
                <a:extLst>
                  <a:ext uri="{FF2B5EF4-FFF2-40B4-BE49-F238E27FC236}">
                    <a16:creationId xmlns:a16="http://schemas.microsoft.com/office/drawing/2014/main" id="{3EE2404A-E349-184A-8DB4-AD995C82F267}"/>
                  </a:ext>
                </a:extLst>
              </p:cNvPr>
              <p:cNvSpPr/>
              <p:nvPr/>
            </p:nvSpPr>
            <p:spPr>
              <a:xfrm>
                <a:off x="8656017" y="4643120"/>
                <a:ext cx="511176" cy="1266650"/>
              </a:xfrm>
              <a:prstGeom prst="leftBracket">
                <a:avLst/>
              </a:pr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cxnSp>
            <p:nvCxnSpPr>
              <p:cNvPr id="65" name="Straight Connector 64">
                <a:extLst>
                  <a:ext uri="{FF2B5EF4-FFF2-40B4-BE49-F238E27FC236}">
                    <a16:creationId xmlns:a16="http://schemas.microsoft.com/office/drawing/2014/main" id="{166FC7D4-C56D-5140-8219-B69B5861D90C}"/>
                  </a:ext>
                </a:extLst>
              </p:cNvPr>
              <p:cNvCxnSpPr>
                <a:cxnSpLocks/>
              </p:cNvCxnSpPr>
              <p:nvPr/>
            </p:nvCxnSpPr>
            <p:spPr>
              <a:xfrm flipV="1">
                <a:off x="7230027" y="1083035"/>
                <a:ext cx="1341505" cy="12841"/>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66" name="Straight Connector 65">
                <a:extLst>
                  <a:ext uri="{FF2B5EF4-FFF2-40B4-BE49-F238E27FC236}">
                    <a16:creationId xmlns:a16="http://schemas.microsoft.com/office/drawing/2014/main" id="{BE985638-71B5-8D48-8E93-61FD7F506ED3}"/>
                  </a:ext>
                </a:extLst>
              </p:cNvPr>
              <p:cNvCxnSpPr>
                <a:cxnSpLocks/>
              </p:cNvCxnSpPr>
              <p:nvPr/>
            </p:nvCxnSpPr>
            <p:spPr>
              <a:xfrm flipV="1">
                <a:off x="7247799" y="1817947"/>
                <a:ext cx="1408218" cy="5943"/>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67" name="Straight Connector 66">
                <a:extLst>
                  <a:ext uri="{FF2B5EF4-FFF2-40B4-BE49-F238E27FC236}">
                    <a16:creationId xmlns:a16="http://schemas.microsoft.com/office/drawing/2014/main" id="{D38CB90B-43F1-FB4B-9EE9-4FC7F881AA1E}"/>
                  </a:ext>
                </a:extLst>
              </p:cNvPr>
              <p:cNvCxnSpPr>
                <a:cxnSpLocks/>
              </p:cNvCxnSpPr>
              <p:nvPr/>
            </p:nvCxnSpPr>
            <p:spPr>
              <a:xfrm>
                <a:off x="7247799" y="2739397"/>
                <a:ext cx="1238957"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68" name="Straight Connector 67">
                <a:extLst>
                  <a:ext uri="{FF2B5EF4-FFF2-40B4-BE49-F238E27FC236}">
                    <a16:creationId xmlns:a16="http://schemas.microsoft.com/office/drawing/2014/main" id="{067788E6-4E38-194A-A2A7-B37CE2A81D6C}"/>
                  </a:ext>
                </a:extLst>
              </p:cNvPr>
              <p:cNvCxnSpPr>
                <a:cxnSpLocks/>
              </p:cNvCxnSpPr>
              <p:nvPr/>
            </p:nvCxnSpPr>
            <p:spPr>
              <a:xfrm>
                <a:off x="7239000" y="3433989"/>
                <a:ext cx="1381294"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69" name="Straight Connector 68">
                <a:extLst>
                  <a:ext uri="{FF2B5EF4-FFF2-40B4-BE49-F238E27FC236}">
                    <a16:creationId xmlns:a16="http://schemas.microsoft.com/office/drawing/2014/main" id="{D04EF194-BD79-E546-9966-81F815650F21}"/>
                  </a:ext>
                </a:extLst>
              </p:cNvPr>
              <p:cNvCxnSpPr>
                <a:cxnSpLocks/>
              </p:cNvCxnSpPr>
              <p:nvPr/>
            </p:nvCxnSpPr>
            <p:spPr>
              <a:xfrm>
                <a:off x="7247799" y="4384299"/>
                <a:ext cx="1238957"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70" name="Straight Connector 69">
                <a:extLst>
                  <a:ext uri="{FF2B5EF4-FFF2-40B4-BE49-F238E27FC236}">
                    <a16:creationId xmlns:a16="http://schemas.microsoft.com/office/drawing/2014/main" id="{FFBE0DFA-4CDD-274C-8BA7-2310CCC15A8A}"/>
                  </a:ext>
                </a:extLst>
              </p:cNvPr>
              <p:cNvCxnSpPr>
                <a:cxnSpLocks/>
              </p:cNvCxnSpPr>
              <p:nvPr/>
            </p:nvCxnSpPr>
            <p:spPr>
              <a:xfrm>
                <a:off x="7261261" y="5297999"/>
                <a:ext cx="1381294" cy="0"/>
              </a:xfrm>
              <a:prstGeom prst="line">
                <a:avLst/>
              </a:prstGeom>
              <a:ln w="28575"/>
            </p:spPr>
            <p:style>
              <a:lnRef idx="1">
                <a:schemeClr val="accent2"/>
              </a:lnRef>
              <a:fillRef idx="0">
                <a:schemeClr val="accent2"/>
              </a:fillRef>
              <a:effectRef idx="0">
                <a:schemeClr val="accent2"/>
              </a:effectRef>
              <a:fontRef idx="minor">
                <a:schemeClr val="tx1"/>
              </a:fontRef>
            </p:style>
          </p:cxnSp>
        </p:grpSp>
      </p:grpSp>
      <p:sp>
        <p:nvSpPr>
          <p:cNvPr id="45" name="TextBox 44">
            <a:extLst>
              <a:ext uri="{FF2B5EF4-FFF2-40B4-BE49-F238E27FC236}">
                <a16:creationId xmlns:a16="http://schemas.microsoft.com/office/drawing/2014/main" id="{E6336B9B-DC96-044C-B2B6-D6B08C2A3082}"/>
              </a:ext>
            </a:extLst>
          </p:cNvPr>
          <p:cNvSpPr txBox="1"/>
          <p:nvPr/>
        </p:nvSpPr>
        <p:spPr>
          <a:xfrm>
            <a:off x="10044255" y="6484703"/>
            <a:ext cx="2258291" cy="369332"/>
          </a:xfrm>
          <a:prstGeom prst="rect">
            <a:avLst/>
          </a:prstGeom>
          <a:noFill/>
        </p:spPr>
        <p:txBody>
          <a:bodyPr wrap="square" rtlCol="0">
            <a:spAutoFit/>
          </a:bodyPr>
          <a:lstStyle/>
          <a:p>
            <a:r>
              <a:rPr lang="en-US" dirty="0"/>
              <a:t>Modified from NASA</a:t>
            </a:r>
          </a:p>
        </p:txBody>
      </p:sp>
      <p:pic>
        <p:nvPicPr>
          <p:cNvPr id="5" name="Audio 4">
            <a:hlinkClick r:id="" action="ppaction://media"/>
            <a:extLst>
              <a:ext uri="{FF2B5EF4-FFF2-40B4-BE49-F238E27FC236}">
                <a16:creationId xmlns:a16="http://schemas.microsoft.com/office/drawing/2014/main" id="{940542AE-5550-3049-86E4-C6AEFF022A4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60469733"/>
      </p:ext>
    </p:extLst>
  </p:cSld>
  <p:clrMapOvr>
    <a:masterClrMapping/>
  </p:clrMapOvr>
  <mc:AlternateContent xmlns:mc="http://schemas.openxmlformats.org/markup-compatibility/2006" xmlns:p14="http://schemas.microsoft.com/office/powerpoint/2010/main">
    <mc:Choice Requires="p14">
      <p:transition spd="slow" p14:dur="2000" advTm="23671"/>
    </mc:Choice>
    <mc:Fallback xmlns="">
      <p:transition spd="slow" advTm="23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8">
            <a:extLst>
              <a:ext uri="{FF2B5EF4-FFF2-40B4-BE49-F238E27FC236}">
                <a16:creationId xmlns:a16="http://schemas.microsoft.com/office/drawing/2014/main" id="{85016AEC-0320-4ED0-8ECB-FE11DDDFE1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A792DF6-CC34-4DC4-9334-D43BB78367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34376" cy="6858000"/>
          </a:xfrm>
          <a:prstGeom prst="rect">
            <a:avLst/>
          </a:prstGeom>
          <a:ln>
            <a:noFill/>
          </a:ln>
          <a:effectLst/>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947F7F-40C4-384D-9829-E90ED96A1E06}"/>
              </a:ext>
            </a:extLst>
          </p:cNvPr>
          <p:cNvSpPr>
            <a:spLocks noGrp="1"/>
          </p:cNvSpPr>
          <p:nvPr>
            <p:ph type="title"/>
          </p:nvPr>
        </p:nvSpPr>
        <p:spPr>
          <a:xfrm>
            <a:off x="982980" y="891539"/>
            <a:ext cx="3134807" cy="5071110"/>
          </a:xfrm>
        </p:spPr>
        <p:txBody>
          <a:bodyPr>
            <a:normAutofit/>
          </a:bodyPr>
          <a:lstStyle/>
          <a:p>
            <a:r>
              <a:rPr lang="en-US" sz="4000" dirty="0">
                <a:solidFill>
                  <a:srgbClr val="FFFFFF"/>
                </a:solidFill>
              </a:rPr>
              <a:t>Technology Readiness Levels</a:t>
            </a:r>
          </a:p>
        </p:txBody>
      </p:sp>
      <p:sp>
        <p:nvSpPr>
          <p:cNvPr id="13" name="Rectangle 12">
            <a:extLst>
              <a:ext uri="{FF2B5EF4-FFF2-40B4-BE49-F238E27FC236}">
                <a16:creationId xmlns:a16="http://schemas.microsoft.com/office/drawing/2014/main" id="{8B660204-C393-4F3C-8ACC-5771824A2D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1540"/>
            <a:ext cx="722376" cy="5071110"/>
          </a:xfrm>
          <a:prstGeom prst="rect">
            <a:avLst/>
          </a:prstGeom>
          <a:solidFill>
            <a:srgbClr val="4C52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1" name="Content Placeholder 2">
            <a:extLst>
              <a:ext uri="{FF2B5EF4-FFF2-40B4-BE49-F238E27FC236}">
                <a16:creationId xmlns:a16="http://schemas.microsoft.com/office/drawing/2014/main" id="{D0E29EED-868F-4598-AB23-C621F6089ACD}"/>
              </a:ext>
            </a:extLst>
          </p:cNvPr>
          <p:cNvGraphicFramePr>
            <a:graphicFrameLocks noGrp="1"/>
          </p:cNvGraphicFramePr>
          <p:nvPr>
            <p:ph idx="1"/>
            <p:extLst>
              <p:ext uri="{D42A27DB-BD31-4B8C-83A1-F6EECF244321}">
                <p14:modId xmlns:p14="http://schemas.microsoft.com/office/powerpoint/2010/main" val="1102468461"/>
              </p:ext>
            </p:extLst>
          </p:nvPr>
        </p:nvGraphicFramePr>
        <p:xfrm>
          <a:off x="5261530" y="643467"/>
          <a:ext cx="6110962" cy="557106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Audio 4">
            <a:hlinkClick r:id="" action="ppaction://media"/>
            <a:extLst>
              <a:ext uri="{FF2B5EF4-FFF2-40B4-BE49-F238E27FC236}">
                <a16:creationId xmlns:a16="http://schemas.microsoft.com/office/drawing/2014/main" id="{ECE7DDA9-1ECA-2849-AC3F-15F7BBD7AFE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53058009"/>
      </p:ext>
    </p:extLst>
  </p:cSld>
  <p:clrMapOvr>
    <a:masterClrMapping/>
  </p:clrMapOvr>
  <mc:AlternateContent xmlns:mc="http://schemas.openxmlformats.org/markup-compatibility/2006" xmlns:p14="http://schemas.microsoft.com/office/powerpoint/2010/main">
    <mc:Choice Requires="p14">
      <p:transition spd="slow" p14:dur="2000" advTm="52443"/>
    </mc:Choice>
    <mc:Fallback xmlns="">
      <p:transition spd="slow" advTm="524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CBE1851-2230-47A9-B000-CE9046EA61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13C459-1163-EA41-9069-C31C4EC389D1}"/>
              </a:ext>
            </a:extLst>
          </p:cNvPr>
          <p:cNvSpPr>
            <a:spLocks noGrp="1"/>
          </p:cNvSpPr>
          <p:nvPr>
            <p:ph type="title"/>
          </p:nvPr>
        </p:nvSpPr>
        <p:spPr>
          <a:xfrm>
            <a:off x="634276" y="803705"/>
            <a:ext cx="4208656" cy="3034857"/>
          </a:xfrm>
        </p:spPr>
        <p:txBody>
          <a:bodyPr vert="horz" lIns="91440" tIns="45720" rIns="91440" bIns="45720" rtlCol="0" anchor="b">
            <a:normAutofit/>
          </a:bodyPr>
          <a:lstStyle/>
          <a:p>
            <a:pPr algn="r"/>
            <a:r>
              <a:rPr lang="en-US" sz="4200" kern="1200">
                <a:solidFill>
                  <a:srgbClr val="FFFFFF"/>
                </a:solidFill>
                <a:latin typeface="+mj-lt"/>
                <a:ea typeface="+mj-ea"/>
                <a:cs typeface="+mj-cs"/>
              </a:rPr>
              <a:t>Application Readiness Levels: ARLs (Lawrence Friedl/ NASA)</a:t>
            </a:r>
          </a:p>
        </p:txBody>
      </p:sp>
      <p:cxnSp>
        <p:nvCxnSpPr>
          <p:cNvPr id="24" name="Straight Connector 23">
            <a:extLst>
              <a:ext uri="{FF2B5EF4-FFF2-40B4-BE49-F238E27FC236}">
                <a16:creationId xmlns:a16="http://schemas.microsoft.com/office/drawing/2014/main" id="{23B93832-6514-44F4-849B-5EE2C8A233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6679" y="3928939"/>
            <a:ext cx="3931920"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17" name="Graphic 16" descr="Arrow Up">
            <a:extLst>
              <a:ext uri="{FF2B5EF4-FFF2-40B4-BE49-F238E27FC236}">
                <a16:creationId xmlns:a16="http://schemas.microsoft.com/office/drawing/2014/main" id="{D5A803A4-D25C-6644-A7F2-63A5FEDCF5F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972301" y="293153"/>
            <a:ext cx="7729804" cy="6532808"/>
          </a:xfrm>
          <a:prstGeom prst="rect">
            <a:avLst/>
          </a:prstGeom>
        </p:spPr>
      </p:pic>
      <p:sp>
        <p:nvSpPr>
          <p:cNvPr id="20" name="TextBox 19">
            <a:extLst>
              <a:ext uri="{FF2B5EF4-FFF2-40B4-BE49-F238E27FC236}">
                <a16:creationId xmlns:a16="http://schemas.microsoft.com/office/drawing/2014/main" id="{5D96D635-157E-7A4E-9455-3AE4847D78E7}"/>
              </a:ext>
            </a:extLst>
          </p:cNvPr>
          <p:cNvSpPr txBox="1">
            <a:spLocks noChangeArrowheads="1"/>
          </p:cNvSpPr>
          <p:nvPr/>
        </p:nvSpPr>
        <p:spPr bwMode="auto">
          <a:xfrm>
            <a:off x="10450117" y="963468"/>
            <a:ext cx="796760" cy="542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Aft>
                <a:spcPts val="400"/>
              </a:spcAft>
            </a:pPr>
            <a:r>
              <a:rPr lang="en-US" sz="1600" b="1" dirty="0">
                <a:solidFill>
                  <a:schemeClr val="bg2"/>
                </a:solidFill>
                <a:latin typeface="Calibri" pitchFamily="34" charset="0"/>
              </a:rPr>
              <a:t>ARL 9</a:t>
            </a:r>
          </a:p>
          <a:p>
            <a:pPr algn="ctr" eaLnBrk="1" hangingPunct="1">
              <a:spcAft>
                <a:spcPts val="400"/>
              </a:spcAft>
            </a:pPr>
            <a:r>
              <a:rPr lang="en-US" sz="1600" b="1" dirty="0">
                <a:solidFill>
                  <a:schemeClr val="bg2"/>
                </a:solidFill>
                <a:latin typeface="Calibri" pitchFamily="34" charset="0"/>
              </a:rPr>
              <a:t>– </a:t>
            </a:r>
          </a:p>
          <a:p>
            <a:pPr algn="ctr" eaLnBrk="1" hangingPunct="1">
              <a:spcAft>
                <a:spcPts val="400"/>
              </a:spcAft>
            </a:pPr>
            <a:r>
              <a:rPr lang="en-US" sz="1600" b="1" dirty="0">
                <a:solidFill>
                  <a:schemeClr val="bg2"/>
                </a:solidFill>
                <a:latin typeface="Calibri" pitchFamily="34" charset="0"/>
              </a:rPr>
              <a:t>ARL 8</a:t>
            </a:r>
          </a:p>
          <a:p>
            <a:pPr algn="ctr" eaLnBrk="1" hangingPunct="1">
              <a:spcAft>
                <a:spcPts val="400"/>
              </a:spcAft>
            </a:pPr>
            <a:r>
              <a:rPr lang="en-US" sz="1600" b="1" dirty="0">
                <a:solidFill>
                  <a:schemeClr val="bg2"/>
                </a:solidFill>
                <a:latin typeface="Calibri" pitchFamily="34" charset="0"/>
              </a:rPr>
              <a:t>– </a:t>
            </a:r>
          </a:p>
          <a:p>
            <a:pPr algn="ctr" eaLnBrk="1" hangingPunct="1">
              <a:spcAft>
                <a:spcPts val="400"/>
              </a:spcAft>
            </a:pPr>
            <a:r>
              <a:rPr lang="en-US" sz="1600" b="1" dirty="0">
                <a:solidFill>
                  <a:schemeClr val="bg2"/>
                </a:solidFill>
                <a:latin typeface="Calibri" pitchFamily="34" charset="0"/>
              </a:rPr>
              <a:t>ARL 7</a:t>
            </a:r>
          </a:p>
          <a:p>
            <a:pPr algn="ctr" eaLnBrk="1" hangingPunct="1">
              <a:spcAft>
                <a:spcPts val="400"/>
              </a:spcAft>
            </a:pPr>
            <a:r>
              <a:rPr lang="en-US" sz="1600" b="1" dirty="0">
                <a:solidFill>
                  <a:schemeClr val="bg2"/>
                </a:solidFill>
                <a:latin typeface="Calibri" pitchFamily="34" charset="0"/>
              </a:rPr>
              <a:t>– </a:t>
            </a:r>
          </a:p>
          <a:p>
            <a:pPr algn="ctr" eaLnBrk="1" hangingPunct="1">
              <a:spcAft>
                <a:spcPts val="400"/>
              </a:spcAft>
            </a:pPr>
            <a:r>
              <a:rPr lang="en-US" sz="1600" b="1" dirty="0">
                <a:solidFill>
                  <a:schemeClr val="bg2"/>
                </a:solidFill>
                <a:latin typeface="Calibri" pitchFamily="34" charset="0"/>
              </a:rPr>
              <a:t>ARL 6</a:t>
            </a:r>
          </a:p>
          <a:p>
            <a:pPr algn="ctr" eaLnBrk="1" hangingPunct="1">
              <a:spcAft>
                <a:spcPts val="400"/>
              </a:spcAft>
            </a:pPr>
            <a:r>
              <a:rPr lang="en-US" sz="1600" b="1" dirty="0">
                <a:solidFill>
                  <a:schemeClr val="bg2"/>
                </a:solidFill>
                <a:latin typeface="Calibri" pitchFamily="34" charset="0"/>
              </a:rPr>
              <a:t>– </a:t>
            </a:r>
          </a:p>
          <a:p>
            <a:pPr algn="ctr" eaLnBrk="1" hangingPunct="1">
              <a:spcAft>
                <a:spcPts val="400"/>
              </a:spcAft>
            </a:pPr>
            <a:r>
              <a:rPr lang="en-US" sz="1600" b="1" dirty="0">
                <a:solidFill>
                  <a:schemeClr val="bg2"/>
                </a:solidFill>
                <a:latin typeface="Calibri" pitchFamily="34" charset="0"/>
              </a:rPr>
              <a:t>ARL 5</a:t>
            </a:r>
          </a:p>
          <a:p>
            <a:pPr algn="ctr" eaLnBrk="1" hangingPunct="1">
              <a:spcAft>
                <a:spcPts val="400"/>
              </a:spcAft>
            </a:pPr>
            <a:r>
              <a:rPr lang="en-US" sz="1600" b="1" dirty="0">
                <a:solidFill>
                  <a:schemeClr val="bg2"/>
                </a:solidFill>
                <a:latin typeface="Calibri" pitchFamily="34" charset="0"/>
              </a:rPr>
              <a:t>– </a:t>
            </a:r>
          </a:p>
          <a:p>
            <a:pPr algn="ctr" eaLnBrk="1" hangingPunct="1">
              <a:spcAft>
                <a:spcPts val="400"/>
              </a:spcAft>
            </a:pPr>
            <a:r>
              <a:rPr lang="en-US" sz="1600" b="1" dirty="0">
                <a:solidFill>
                  <a:schemeClr val="bg2"/>
                </a:solidFill>
                <a:latin typeface="Calibri" pitchFamily="34" charset="0"/>
              </a:rPr>
              <a:t>ARL 4</a:t>
            </a:r>
          </a:p>
          <a:p>
            <a:pPr algn="ctr" eaLnBrk="1" hangingPunct="1">
              <a:spcAft>
                <a:spcPts val="400"/>
              </a:spcAft>
            </a:pPr>
            <a:r>
              <a:rPr lang="en-US" sz="1600" b="1" dirty="0">
                <a:solidFill>
                  <a:schemeClr val="bg2"/>
                </a:solidFill>
                <a:latin typeface="Calibri" pitchFamily="34" charset="0"/>
              </a:rPr>
              <a:t>– </a:t>
            </a:r>
          </a:p>
          <a:p>
            <a:pPr algn="ctr" eaLnBrk="1" hangingPunct="1">
              <a:spcAft>
                <a:spcPts val="400"/>
              </a:spcAft>
            </a:pPr>
            <a:r>
              <a:rPr lang="en-US" sz="1600" b="1" dirty="0">
                <a:solidFill>
                  <a:schemeClr val="bg2"/>
                </a:solidFill>
                <a:latin typeface="Calibri" pitchFamily="34" charset="0"/>
              </a:rPr>
              <a:t>ARL 3</a:t>
            </a:r>
          </a:p>
          <a:p>
            <a:pPr algn="ctr" eaLnBrk="1" hangingPunct="1">
              <a:spcAft>
                <a:spcPts val="400"/>
              </a:spcAft>
            </a:pPr>
            <a:r>
              <a:rPr lang="en-US" sz="1600" b="1" dirty="0">
                <a:solidFill>
                  <a:schemeClr val="bg2"/>
                </a:solidFill>
                <a:latin typeface="Calibri" pitchFamily="34" charset="0"/>
              </a:rPr>
              <a:t>–  </a:t>
            </a:r>
          </a:p>
          <a:p>
            <a:pPr algn="ctr" eaLnBrk="1" hangingPunct="1">
              <a:spcAft>
                <a:spcPts val="400"/>
              </a:spcAft>
            </a:pPr>
            <a:r>
              <a:rPr lang="en-US" sz="1600" b="1" dirty="0">
                <a:solidFill>
                  <a:schemeClr val="bg2"/>
                </a:solidFill>
                <a:latin typeface="Calibri" pitchFamily="34" charset="0"/>
              </a:rPr>
              <a:t>ARL 2</a:t>
            </a:r>
          </a:p>
          <a:p>
            <a:pPr algn="ctr" eaLnBrk="1" hangingPunct="1">
              <a:spcAft>
                <a:spcPts val="400"/>
              </a:spcAft>
            </a:pPr>
            <a:r>
              <a:rPr lang="en-US" sz="1600" b="1" dirty="0">
                <a:solidFill>
                  <a:schemeClr val="bg2"/>
                </a:solidFill>
                <a:latin typeface="Calibri" pitchFamily="34" charset="0"/>
              </a:rPr>
              <a:t>– </a:t>
            </a:r>
          </a:p>
          <a:p>
            <a:pPr algn="ctr" eaLnBrk="1" hangingPunct="1">
              <a:spcAft>
                <a:spcPts val="400"/>
              </a:spcAft>
            </a:pPr>
            <a:r>
              <a:rPr lang="en-US" sz="1600" b="1" dirty="0">
                <a:solidFill>
                  <a:schemeClr val="bg2"/>
                </a:solidFill>
                <a:latin typeface="Calibri" pitchFamily="34" charset="0"/>
              </a:rPr>
              <a:t>ARL 1</a:t>
            </a:r>
          </a:p>
          <a:p>
            <a:pPr algn="ctr" eaLnBrk="1" hangingPunct="1"/>
            <a:endParaRPr lang="en-US" b="1" dirty="0">
              <a:solidFill>
                <a:schemeClr val="bg2"/>
              </a:solidFill>
              <a:latin typeface="Calibri" pitchFamily="34" charset="0"/>
            </a:endParaRPr>
          </a:p>
        </p:txBody>
      </p:sp>
      <p:sp>
        <p:nvSpPr>
          <p:cNvPr id="21" name="Rectangle 20">
            <a:extLst>
              <a:ext uri="{FF2B5EF4-FFF2-40B4-BE49-F238E27FC236}">
                <a16:creationId xmlns:a16="http://schemas.microsoft.com/office/drawing/2014/main" id="{EAE9B4C6-9320-D94C-AF2F-3D4B33BD6C96}"/>
              </a:ext>
            </a:extLst>
          </p:cNvPr>
          <p:cNvSpPr>
            <a:spLocks noChangeArrowheads="1"/>
          </p:cNvSpPr>
          <p:nvPr/>
        </p:nvSpPr>
        <p:spPr bwMode="auto">
          <a:xfrm>
            <a:off x="7993204" y="5100426"/>
            <a:ext cx="163351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en-US" sz="2000" i="1" dirty="0"/>
              <a:t>Discovery and Feasibility</a:t>
            </a:r>
          </a:p>
        </p:txBody>
      </p:sp>
      <p:sp>
        <p:nvSpPr>
          <p:cNvPr id="23" name="Rectangle 22">
            <a:extLst>
              <a:ext uri="{FF2B5EF4-FFF2-40B4-BE49-F238E27FC236}">
                <a16:creationId xmlns:a16="http://schemas.microsoft.com/office/drawing/2014/main" id="{65B3A9EB-DFF2-7641-9DD0-12A8D6654C25}"/>
              </a:ext>
            </a:extLst>
          </p:cNvPr>
          <p:cNvSpPr>
            <a:spLocks noChangeArrowheads="1"/>
          </p:cNvSpPr>
          <p:nvPr/>
        </p:nvSpPr>
        <p:spPr bwMode="auto">
          <a:xfrm>
            <a:off x="7643056" y="3097892"/>
            <a:ext cx="18639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en-US" sz="2000" i="1" dirty="0"/>
              <a:t>Development, Test, and Validation </a:t>
            </a:r>
          </a:p>
        </p:txBody>
      </p:sp>
      <p:sp>
        <p:nvSpPr>
          <p:cNvPr id="25" name="Rectangle 24">
            <a:extLst>
              <a:ext uri="{FF2B5EF4-FFF2-40B4-BE49-F238E27FC236}">
                <a16:creationId xmlns:a16="http://schemas.microsoft.com/office/drawing/2014/main" id="{9E9B2BC5-244C-854A-8934-1EE92F11B2BC}"/>
              </a:ext>
            </a:extLst>
          </p:cNvPr>
          <p:cNvSpPr>
            <a:spLocks noChangeArrowheads="1"/>
          </p:cNvSpPr>
          <p:nvPr/>
        </p:nvSpPr>
        <p:spPr bwMode="auto">
          <a:xfrm>
            <a:off x="7475579" y="1350538"/>
            <a:ext cx="1984696"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r>
              <a:rPr lang="en-US" sz="2000" i="1" dirty="0"/>
              <a:t>Partner Demonstration and Transition</a:t>
            </a:r>
          </a:p>
        </p:txBody>
      </p:sp>
      <p:sp>
        <p:nvSpPr>
          <p:cNvPr id="26" name="Left Bracket 25">
            <a:extLst>
              <a:ext uri="{FF2B5EF4-FFF2-40B4-BE49-F238E27FC236}">
                <a16:creationId xmlns:a16="http://schemas.microsoft.com/office/drawing/2014/main" id="{B2F7CDE3-53E2-E940-A632-F8F723AA981B}"/>
              </a:ext>
            </a:extLst>
          </p:cNvPr>
          <p:cNvSpPr/>
          <p:nvPr/>
        </p:nvSpPr>
        <p:spPr bwMode="auto">
          <a:xfrm>
            <a:off x="10152670" y="889866"/>
            <a:ext cx="104775" cy="1844675"/>
          </a:xfrm>
          <a:prstGeom prst="leftBracket">
            <a:avLst/>
          </a:prstGeom>
          <a:noFill/>
          <a:ln w="38100">
            <a:solidFill>
              <a:schemeClr val="accent1"/>
            </a:solidFill>
          </a:ln>
        </p:spPr>
        <p:style>
          <a:lnRef idx="1">
            <a:schemeClr val="accent2"/>
          </a:lnRef>
          <a:fillRef idx="0">
            <a:schemeClr val="accent2"/>
          </a:fillRef>
          <a:effectRef idx="0">
            <a:schemeClr val="accent2"/>
          </a:effectRef>
          <a:fontRef idx="minor">
            <a:schemeClr val="tx1"/>
          </a:fontRef>
        </p:style>
        <p:txBody>
          <a:bodyPr anchor="ctr"/>
          <a:lstStyle/>
          <a:p>
            <a:pPr algn="ctr">
              <a:defRPr/>
            </a:pPr>
            <a:endParaRPr lang="en-US">
              <a:solidFill>
                <a:srgbClr val="43ABC9"/>
              </a:solidFill>
            </a:endParaRPr>
          </a:p>
        </p:txBody>
      </p:sp>
      <p:sp>
        <p:nvSpPr>
          <p:cNvPr id="27" name="Left Bracket 26">
            <a:extLst>
              <a:ext uri="{FF2B5EF4-FFF2-40B4-BE49-F238E27FC236}">
                <a16:creationId xmlns:a16="http://schemas.microsoft.com/office/drawing/2014/main" id="{E4FBA1F5-8EE7-0647-8224-0F2E6F92F041}"/>
              </a:ext>
            </a:extLst>
          </p:cNvPr>
          <p:cNvSpPr/>
          <p:nvPr/>
        </p:nvSpPr>
        <p:spPr bwMode="auto">
          <a:xfrm>
            <a:off x="10332057" y="2586903"/>
            <a:ext cx="104775" cy="1843088"/>
          </a:xfrm>
          <a:prstGeom prst="leftBracket">
            <a:avLst/>
          </a:prstGeom>
          <a:noFill/>
          <a:ln w="38100">
            <a:solidFill>
              <a:schemeClr val="accent1"/>
            </a:solidFill>
          </a:ln>
        </p:spPr>
        <p:style>
          <a:lnRef idx="1">
            <a:schemeClr val="accent2"/>
          </a:lnRef>
          <a:fillRef idx="0">
            <a:schemeClr val="accent2"/>
          </a:fillRef>
          <a:effectRef idx="0">
            <a:schemeClr val="accent2"/>
          </a:effectRef>
          <a:fontRef idx="minor">
            <a:schemeClr val="tx1"/>
          </a:fontRef>
        </p:style>
        <p:txBody>
          <a:bodyPr anchor="ctr"/>
          <a:lstStyle/>
          <a:p>
            <a:pPr algn="ctr">
              <a:defRPr/>
            </a:pPr>
            <a:endParaRPr lang="en-US">
              <a:solidFill>
                <a:srgbClr val="43ABC9"/>
              </a:solidFill>
            </a:endParaRPr>
          </a:p>
        </p:txBody>
      </p:sp>
      <p:sp>
        <p:nvSpPr>
          <p:cNvPr id="28" name="Left Bracket 27">
            <a:extLst>
              <a:ext uri="{FF2B5EF4-FFF2-40B4-BE49-F238E27FC236}">
                <a16:creationId xmlns:a16="http://schemas.microsoft.com/office/drawing/2014/main" id="{B88B416A-FD59-444D-86BE-3701E6332AB2}"/>
              </a:ext>
            </a:extLst>
          </p:cNvPr>
          <p:cNvSpPr/>
          <p:nvPr/>
        </p:nvSpPr>
        <p:spPr bwMode="auto">
          <a:xfrm>
            <a:off x="10152670" y="4325216"/>
            <a:ext cx="104775" cy="1844675"/>
          </a:xfrm>
          <a:prstGeom prst="leftBracket">
            <a:avLst/>
          </a:prstGeom>
          <a:noFill/>
          <a:ln w="38100">
            <a:solidFill>
              <a:schemeClr val="accent1"/>
            </a:solidFill>
          </a:ln>
        </p:spPr>
        <p:style>
          <a:lnRef idx="1">
            <a:schemeClr val="accent2"/>
          </a:lnRef>
          <a:fillRef idx="0">
            <a:schemeClr val="accent2"/>
          </a:fillRef>
          <a:effectRef idx="0">
            <a:schemeClr val="accent2"/>
          </a:effectRef>
          <a:fontRef idx="minor">
            <a:schemeClr val="tx1"/>
          </a:fontRef>
        </p:style>
        <p:txBody>
          <a:bodyPr anchor="ctr"/>
          <a:lstStyle/>
          <a:p>
            <a:pPr algn="ctr">
              <a:defRPr/>
            </a:pPr>
            <a:endParaRPr lang="en-US">
              <a:solidFill>
                <a:srgbClr val="43ABC9"/>
              </a:solidFill>
            </a:endParaRPr>
          </a:p>
        </p:txBody>
      </p:sp>
      <p:pic>
        <p:nvPicPr>
          <p:cNvPr id="5" name="Audio 4">
            <a:hlinkClick r:id="" action="ppaction://media"/>
            <a:extLst>
              <a:ext uri="{FF2B5EF4-FFF2-40B4-BE49-F238E27FC236}">
                <a16:creationId xmlns:a16="http://schemas.microsoft.com/office/drawing/2014/main" id="{E251BE59-CB17-1549-9E9E-3BD06CFF12E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08183456"/>
      </p:ext>
    </p:extLst>
  </p:cSld>
  <p:clrMapOvr>
    <a:masterClrMapping/>
  </p:clrMapOvr>
  <mc:AlternateContent xmlns:mc="http://schemas.openxmlformats.org/markup-compatibility/2006" xmlns:p14="http://schemas.microsoft.com/office/powerpoint/2010/main">
    <mc:Choice Requires="p14">
      <p:transition spd="slow" p14:dur="2000" advTm="26449"/>
    </mc:Choice>
    <mc:Fallback xmlns="">
      <p:transition spd="slow" advTm="26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Freeform: Shape 8">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 name="Group 10">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2"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3"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8"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10"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4"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6"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2D947F7F-40C4-384D-9829-E90ED96A1E06}"/>
              </a:ext>
            </a:extLst>
          </p:cNvPr>
          <p:cNvSpPr>
            <a:spLocks noGrp="1"/>
          </p:cNvSpPr>
          <p:nvPr>
            <p:ph type="title"/>
          </p:nvPr>
        </p:nvSpPr>
        <p:spPr>
          <a:xfrm>
            <a:off x="535020" y="685800"/>
            <a:ext cx="2780271" cy="5105400"/>
          </a:xfrm>
        </p:spPr>
        <p:txBody>
          <a:bodyPr>
            <a:normAutofit/>
          </a:bodyPr>
          <a:lstStyle/>
          <a:p>
            <a:r>
              <a:rPr lang="en-US" sz="4000">
                <a:solidFill>
                  <a:srgbClr val="FFFFFF"/>
                </a:solidFill>
              </a:rPr>
              <a:t>Application Readiness Levels</a:t>
            </a:r>
          </a:p>
        </p:txBody>
      </p:sp>
      <p:graphicFrame>
        <p:nvGraphicFramePr>
          <p:cNvPr id="37" name="Content Placeholder 2">
            <a:extLst>
              <a:ext uri="{FF2B5EF4-FFF2-40B4-BE49-F238E27FC236}">
                <a16:creationId xmlns:a16="http://schemas.microsoft.com/office/drawing/2014/main" id="{BF28D9D8-87EC-49D2-80D1-8336A2AA4DCB}"/>
              </a:ext>
            </a:extLst>
          </p:cNvPr>
          <p:cNvGraphicFramePr>
            <a:graphicFrameLocks noGrp="1"/>
          </p:cNvGraphicFramePr>
          <p:nvPr>
            <p:ph idx="1"/>
            <p:extLst>
              <p:ext uri="{D42A27DB-BD31-4B8C-83A1-F6EECF244321}">
                <p14:modId xmlns:p14="http://schemas.microsoft.com/office/powerpoint/2010/main" val="91187983"/>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Audio 4">
            <a:hlinkClick r:id="" action="ppaction://media"/>
            <a:extLst>
              <a:ext uri="{FF2B5EF4-FFF2-40B4-BE49-F238E27FC236}">
                <a16:creationId xmlns:a16="http://schemas.microsoft.com/office/drawing/2014/main" id="{A2ACC2F3-72FB-B74E-97EA-9FE0FDF0C69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05406136"/>
      </p:ext>
    </p:extLst>
  </p:cSld>
  <p:clrMapOvr>
    <a:masterClrMapping/>
  </p:clrMapOvr>
  <mc:AlternateContent xmlns:mc="http://schemas.openxmlformats.org/markup-compatibility/2006" xmlns:p14="http://schemas.microsoft.com/office/powerpoint/2010/main">
    <mc:Choice Requires="p14">
      <p:transition spd="slow" p14:dur="2000" advTm="24132"/>
    </mc:Choice>
    <mc:Fallback xmlns="">
      <p:transition spd="slow" advTm="24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CASII-1">
      <a:dk1>
        <a:srgbClr val="093045"/>
      </a:dk1>
      <a:lt1>
        <a:srgbClr val="EEEEEE"/>
      </a:lt1>
      <a:dk2>
        <a:srgbClr val="093045"/>
      </a:dk2>
      <a:lt2>
        <a:srgbClr val="EEEEEE"/>
      </a:lt2>
      <a:accent1>
        <a:srgbClr val="107896"/>
      </a:accent1>
      <a:accent2>
        <a:srgbClr val="829356"/>
      </a:accent2>
      <a:accent3>
        <a:srgbClr val="EFD369"/>
      </a:accent3>
      <a:accent4>
        <a:srgbClr val="C2571A"/>
      </a:accent4>
      <a:accent5>
        <a:srgbClr val="9A2617"/>
      </a:accent5>
      <a:accent6>
        <a:srgbClr val="3C6478"/>
      </a:accent6>
      <a:hlink>
        <a:srgbClr val="43ABC9"/>
      </a:hlink>
      <a:folHlink>
        <a:srgbClr val="B5C689"/>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otalTime>203</TotalTime>
  <Words>982</Words>
  <Application>Microsoft Macintosh PowerPoint</Application>
  <PresentationFormat>Widescreen</PresentationFormat>
  <Paragraphs>120</Paragraphs>
  <Slides>25</Slides>
  <Notes>0</Notes>
  <HiddenSlides>0</HiddenSlides>
  <MMClips>25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Rockwell</vt:lpstr>
      <vt:lpstr>Wingdings</vt:lpstr>
      <vt:lpstr>Office Theme</vt:lpstr>
      <vt:lpstr>Mapping the Application Usability Level (AUL) Framework to the Technology Readiness Levels (TRLs) and other Readiness Levels </vt:lpstr>
      <vt:lpstr>Why use a framework to track progress? </vt:lpstr>
      <vt:lpstr>It can help us build a bridge and navigate the valley of death</vt:lpstr>
      <vt:lpstr>PowerPoint Presentation</vt:lpstr>
      <vt:lpstr>Which frameworks are out there? What were they designed to track? </vt:lpstr>
      <vt:lpstr>Technology Readiness Levels, TRLs  (Mankins 1995 https://ecss.nl/home/ecss-e-hb-11a-technology-readiness-level-trl-guidelines-1-march-2017/)</vt:lpstr>
      <vt:lpstr>Technology Readiness Levels</vt:lpstr>
      <vt:lpstr>Application Readiness Levels: ARLs (Lawrence Friedl/ NASA)</vt:lpstr>
      <vt:lpstr>Application Readiness Levels</vt:lpstr>
      <vt:lpstr>Application Readiness Levels</vt:lpstr>
      <vt:lpstr>PowerPoint Presentation</vt:lpstr>
      <vt:lpstr>PowerPoint Presentation</vt:lpstr>
      <vt:lpstr>Application Usability Levels</vt:lpstr>
      <vt:lpstr>Application Usability Levels</vt:lpstr>
      <vt:lpstr>Mapping between the frameworks</vt:lpstr>
      <vt:lpstr>PowerPoint Presentation</vt:lpstr>
      <vt:lpstr>PowerPoint Presentation</vt:lpstr>
      <vt:lpstr>Pick the right framework: Where there is overlap and where they differ</vt:lpstr>
      <vt:lpstr>What is each frameworks motivation? </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Mapping the Application Usability Level (AUL) Framework to the Technology Readiness Levels (TRLs) and other Readiness Levels </dc:title>
  <dc:creator>Halford, Alexa J. (GSFC-6750)</dc:creator>
  <cp:lastModifiedBy>Halford, Alexa J. (GSFC-6750)</cp:lastModifiedBy>
  <cp:revision>2</cp:revision>
  <dcterms:created xsi:type="dcterms:W3CDTF">2020-11-23T15:46:51Z</dcterms:created>
  <dcterms:modified xsi:type="dcterms:W3CDTF">2020-11-25T16:15:33Z</dcterms:modified>
</cp:coreProperties>
</file>

<file path=docProps/thumbnail.jpeg>
</file>